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78" r:id="rId2"/>
    <p:sldId id="258" r:id="rId3"/>
    <p:sldId id="281" r:id="rId4"/>
    <p:sldId id="282" r:id="rId5"/>
    <p:sldId id="283" r:id="rId6"/>
    <p:sldId id="284" r:id="rId7"/>
    <p:sldId id="288" r:id="rId8"/>
    <p:sldId id="303" r:id="rId9"/>
    <p:sldId id="304" r:id="rId10"/>
    <p:sldId id="300" r:id="rId11"/>
    <p:sldId id="301" r:id="rId12"/>
    <p:sldId id="302" r:id="rId13"/>
    <p:sldId id="290" r:id="rId14"/>
    <p:sldId id="291" r:id="rId15"/>
    <p:sldId id="299" r:id="rId16"/>
    <p:sldId id="294" r:id="rId17"/>
    <p:sldId id="292" r:id="rId18"/>
    <p:sldId id="307" r:id="rId19"/>
    <p:sldId id="311" r:id="rId20"/>
    <p:sldId id="312" r:id="rId21"/>
    <p:sldId id="305" r:id="rId22"/>
    <p:sldId id="308" r:id="rId23"/>
    <p:sldId id="309" r:id="rId24"/>
    <p:sldId id="295" r:id="rId25"/>
    <p:sldId id="296" r:id="rId26"/>
    <p:sldId id="293" r:id="rId27"/>
    <p:sldId id="297" r:id="rId28"/>
    <p:sldId id="298" r:id="rId29"/>
    <p:sldId id="285" r:id="rId3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BD97"/>
    <a:srgbClr val="FF0000"/>
    <a:srgbClr val="FFFFD5"/>
    <a:srgbClr val="FFFFB3"/>
    <a:srgbClr val="FFFF89"/>
    <a:srgbClr val="FFFF66"/>
    <a:srgbClr val="EEEEEE"/>
    <a:srgbClr val="ECECEC"/>
    <a:srgbClr val="C5C5C5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21" autoAdjust="0"/>
    <p:restoredTop sz="94660"/>
  </p:normalViewPr>
  <p:slideViewPr>
    <p:cSldViewPr>
      <p:cViewPr>
        <p:scale>
          <a:sx n="75" d="100"/>
          <a:sy n="75" d="100"/>
        </p:scale>
        <p:origin x="-1044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-2748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ED8D38-08F1-4F61-B916-B7ECFC3A7ADF}" type="datetimeFigureOut">
              <a:rPr lang="fr-FR" smtClean="0"/>
              <a:t>19/06/2020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61D334-6690-42A8-A76E-AE7160D9DF0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72438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1E950-E7C0-4AB1-98FE-263150A09AFE}" type="datetimeFigureOut">
              <a:rPr lang="fr-FR" smtClean="0"/>
              <a:t>19/06/2020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CA693-C8B8-4193-89B0-87703E706A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3739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Modifiez le style des sous-titres du masque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771800" y="6356350"/>
            <a:ext cx="3600400" cy="365125"/>
          </a:xfrm>
        </p:spPr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7146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8535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39265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12200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0171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1626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5426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2881908" y="6356350"/>
            <a:ext cx="3384376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9275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5664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1948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3051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17/06/2020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907458" y="6356350"/>
            <a:ext cx="3320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Segoe UI" panose="020B0502040204020203" pitchFamily="34" charset="0"/>
              </a:rPr>
              <a:t>Maryse Muller  |  Parcours Data Scientist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1475656" y="400506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0668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15950" y="692696"/>
            <a:ext cx="8204448" cy="1470025"/>
          </a:xfrm>
        </p:spPr>
        <p:txBody>
          <a:bodyPr>
            <a:normAutofit fontScale="90000"/>
          </a:bodyPr>
          <a:lstStyle/>
          <a:p>
            <a:r>
              <a:rPr lang="fr-FR" b="1" smtClean="0">
                <a:ea typeface="Malgun Gothic" panose="020B0503020000020004" pitchFamily="34" charset="-127"/>
                <a:cs typeface="Arimo" panose="020B0604020202020204" pitchFamily="34" charset="0"/>
              </a:rPr>
              <a:t>Concevez </a:t>
            </a:r>
            <a:r>
              <a:rPr lang="fr-FR" b="1">
                <a:ea typeface="Malgun Gothic" panose="020B0503020000020004" pitchFamily="34" charset="-127"/>
                <a:cs typeface="Arimo" panose="020B0604020202020204" pitchFamily="34" charset="0"/>
              </a:rPr>
              <a:t>une application au service de la santé publique</a:t>
            </a:r>
            <a:br>
              <a:rPr lang="fr-FR" b="1">
                <a:ea typeface="Malgun Gothic" panose="020B0503020000020004" pitchFamily="34" charset="-127"/>
                <a:cs typeface="Arimo" panose="020B0604020202020204" pitchFamily="34" charset="0"/>
              </a:rPr>
            </a:br>
            <a:r>
              <a:rPr lang="fr-FR" sz="3600" smtClean="0">
                <a:latin typeface="Yu Gothic" panose="020B0400000000000000" pitchFamily="34" charset="-128"/>
                <a:ea typeface="Yu Gothic" panose="020B0400000000000000" pitchFamily="34" charset="-128"/>
                <a:cs typeface="Arimo" panose="020B0604020202020204" pitchFamily="34" charset="0"/>
              </a:rPr>
              <a:t>Projet 3</a:t>
            </a:r>
            <a:endParaRPr lang="fr-FR" sz="360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576767" y="3160318"/>
            <a:ext cx="4496544" cy="2131990"/>
          </a:xfrm>
        </p:spPr>
        <p:txBody>
          <a:bodyPr>
            <a:noAutofit/>
          </a:bodyPr>
          <a:lstStyle/>
          <a:p>
            <a:pPr algn="r"/>
            <a:r>
              <a:rPr lang="fr-FR" sz="2800">
                <a:solidFill>
                  <a:schemeClr val="tx1"/>
                </a:solidFill>
                <a:ea typeface="Malgun Gothic" panose="020B0503020000020004" pitchFamily="34" charset="-127"/>
                <a:cs typeface="Segoe UI" panose="020B0502040204020203" pitchFamily="34" charset="0"/>
              </a:rPr>
              <a:t>Idée </a:t>
            </a:r>
            <a:r>
              <a:rPr lang="fr-FR" sz="2800" smtClean="0">
                <a:solidFill>
                  <a:schemeClr val="tx1"/>
                </a:solidFill>
                <a:ea typeface="Malgun Gothic" panose="020B0503020000020004" pitchFamily="34" charset="-127"/>
                <a:cs typeface="Segoe UI" panose="020B0502040204020203" pitchFamily="34" charset="0"/>
              </a:rPr>
              <a:t>d’application</a:t>
            </a:r>
          </a:p>
          <a:p>
            <a:pPr algn="r"/>
            <a:r>
              <a:rPr lang="fr-FR" sz="2800" smtClean="0">
                <a:solidFill>
                  <a:schemeClr val="tx1"/>
                </a:solidFill>
                <a:ea typeface="Malgun Gothic" panose="020B0503020000020004" pitchFamily="34" charset="-127"/>
                <a:cs typeface="Segoe UI" panose="020B0502040204020203" pitchFamily="34" charset="0"/>
              </a:rPr>
              <a:t>Nettoyage des données</a:t>
            </a:r>
          </a:p>
          <a:p>
            <a:pPr algn="r"/>
            <a:r>
              <a:rPr lang="fr-FR" sz="2800" smtClean="0">
                <a:solidFill>
                  <a:schemeClr val="tx1"/>
                </a:solidFill>
                <a:ea typeface="Malgun Gothic" panose="020B0503020000020004" pitchFamily="34" charset="-127"/>
                <a:cs typeface="Segoe UI" panose="020B0502040204020203" pitchFamily="34" charset="0"/>
              </a:rPr>
              <a:t>Analyse </a:t>
            </a:r>
            <a:r>
              <a:rPr lang="fr-FR" sz="2800">
                <a:solidFill>
                  <a:schemeClr val="tx1"/>
                </a:solidFill>
                <a:ea typeface="Malgun Gothic" panose="020B0503020000020004" pitchFamily="34" charset="-127"/>
                <a:cs typeface="Segoe UI" panose="020B0502040204020203" pitchFamily="34" charset="0"/>
              </a:rPr>
              <a:t>des </a:t>
            </a:r>
            <a:r>
              <a:rPr lang="fr-FR" sz="2800" smtClean="0">
                <a:solidFill>
                  <a:schemeClr val="tx1"/>
                </a:solidFill>
                <a:ea typeface="Malgun Gothic" panose="020B0503020000020004" pitchFamily="34" charset="-127"/>
                <a:cs typeface="Segoe UI" panose="020B0502040204020203" pitchFamily="34" charset="0"/>
              </a:rPr>
              <a:t>données</a:t>
            </a:r>
          </a:p>
          <a:p>
            <a:pPr algn="r"/>
            <a:r>
              <a:rPr lang="fr-FR" sz="2800" smtClean="0">
                <a:solidFill>
                  <a:schemeClr val="tx1"/>
                </a:solidFill>
                <a:ea typeface="Malgun Gothic" panose="020B0503020000020004" pitchFamily="34" charset="-127"/>
                <a:cs typeface="Segoe UI" panose="020B0502040204020203" pitchFamily="34" charset="0"/>
              </a:rPr>
              <a:t>Conclusions</a:t>
            </a:r>
            <a:endParaRPr lang="fr-FR" sz="2800">
              <a:solidFill>
                <a:schemeClr val="tx1"/>
              </a:solidFill>
              <a:ea typeface="Malgun Gothic" panose="020B0503020000020004" pitchFamily="34" charset="-127"/>
              <a:cs typeface="Segoe UI" panose="020B0502040204020203" pitchFamily="34" charset="0"/>
            </a:endParaRPr>
          </a:p>
          <a:p>
            <a:pPr algn="r"/>
            <a:endParaRPr lang="fr-FR" sz="2800">
              <a:solidFill>
                <a:schemeClr val="tx1"/>
              </a:solidFill>
            </a:endParaRPr>
          </a:p>
        </p:txBody>
      </p:sp>
      <p:pic>
        <p:nvPicPr>
          <p:cNvPr id="4" name="Picture 2" descr="Open Food Fac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933844"/>
            <a:ext cx="2980171" cy="251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ous-titre 2"/>
          <p:cNvSpPr txBox="1">
            <a:spLocks/>
          </p:cNvSpPr>
          <p:nvPr/>
        </p:nvSpPr>
        <p:spPr>
          <a:xfrm>
            <a:off x="539552" y="6021288"/>
            <a:ext cx="8180846" cy="600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smtClean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Segoe UI" panose="020B0502040204020203" pitchFamily="34" charset="0"/>
              </a:rPr>
              <a:t>Maryse Muller  |   Parcours </a:t>
            </a:r>
            <a:r>
              <a:rPr lang="fr-FR" sz="240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Segoe UI" panose="020B0502040204020203" pitchFamily="34" charset="0"/>
              </a:rPr>
              <a:t>Data </a:t>
            </a:r>
            <a:r>
              <a:rPr lang="fr-FR" sz="2400" err="1" smtClean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Segoe UI" panose="020B0502040204020203" pitchFamily="34" charset="0"/>
              </a:rPr>
              <a:t>Scientist</a:t>
            </a:r>
            <a:r>
              <a:rPr lang="fr-FR" sz="2400" smtClean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Segoe UI" panose="020B0502040204020203" pitchFamily="34" charset="0"/>
              </a:rPr>
              <a:t>   |   17/06/20   </a:t>
            </a:r>
          </a:p>
          <a:p>
            <a:endParaRPr lang="fr-FR" sz="2400">
              <a:solidFill>
                <a:schemeClr val="tx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8144334" y="3135701"/>
            <a:ext cx="244090" cy="2085523"/>
            <a:chOff x="8648390" y="4292733"/>
            <a:chExt cx="144016" cy="864096"/>
          </a:xfrm>
        </p:grpSpPr>
        <p:sp>
          <p:nvSpPr>
            <p:cNvPr id="6" name="Rectangle 5"/>
            <p:cNvSpPr/>
            <p:nvPr/>
          </p:nvSpPr>
          <p:spPr>
            <a:xfrm>
              <a:off x="8648390" y="4292733"/>
              <a:ext cx="144016" cy="216024"/>
            </a:xfrm>
            <a:prstGeom prst="rect">
              <a:avLst/>
            </a:prstGeom>
            <a:solidFill>
              <a:srgbClr val="FF000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648390" y="4508757"/>
              <a:ext cx="144016" cy="216024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648390" y="4724781"/>
              <a:ext cx="144016" cy="216024"/>
            </a:xfrm>
            <a:prstGeom prst="rect">
              <a:avLst/>
            </a:prstGeom>
            <a:solidFill>
              <a:srgbClr val="92D05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648390" y="4940805"/>
              <a:ext cx="144016" cy="216024"/>
            </a:xfrm>
            <a:prstGeom prst="rect">
              <a:avLst/>
            </a:prstGeom>
            <a:solidFill>
              <a:srgbClr val="0070C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0593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726604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Nettoyage</a:t>
            </a:r>
            <a:br>
              <a:rPr lang="fr-FR" b="1" smtClean="0"/>
            </a:br>
            <a:r>
              <a:rPr lang="fr-FR" sz="1000" b="1"/>
              <a:t> </a:t>
            </a:r>
            <a:br>
              <a:rPr lang="fr-FR" sz="1000" b="1"/>
            </a:br>
            <a:r>
              <a:rPr lang="fr-FR" sz="31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2</a:t>
            </a: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. Valeurs aberrantes</a:t>
            </a:r>
            <a:r>
              <a:rPr lang="fr-FR" sz="3100" b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/>
            </a:r>
            <a:br>
              <a:rPr lang="fr-FR" sz="3100" b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</a:br>
            <a:r>
              <a:rPr lang="fr-FR" sz="27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autres</a:t>
            </a:r>
            <a:endParaRPr lang="fr-FR" sz="270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10</a:t>
            </a:fld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/>
          <p:cNvGrpSpPr/>
          <p:nvPr/>
        </p:nvGrpSpPr>
        <p:grpSpPr>
          <a:xfrm>
            <a:off x="539552" y="1412776"/>
            <a:ext cx="4236198" cy="1832167"/>
            <a:chOff x="251520" y="4457910"/>
            <a:chExt cx="4572000" cy="1999925"/>
          </a:xfrm>
        </p:grpSpPr>
        <p:pic>
          <p:nvPicPr>
            <p:cNvPr id="5121" name="Picture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4885811"/>
              <a:ext cx="4233004" cy="1572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251520" y="4457910"/>
              <a:ext cx="4572000" cy="40314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fr-FR" smtClean="0"/>
                <a:t>Colonne ‘</a:t>
              </a:r>
              <a:r>
                <a:rPr lang="fr-FR" err="1" smtClean="0"/>
                <a:t>quantity</a:t>
              </a:r>
              <a:r>
                <a:rPr lang="fr-FR" smtClean="0"/>
                <a:t>’</a:t>
              </a:r>
              <a:endParaRPr lang="fr-FR"/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539552" y="3619624"/>
            <a:ext cx="3511279" cy="2472031"/>
            <a:chOff x="5076056" y="3716597"/>
            <a:chExt cx="3248025" cy="2413430"/>
          </a:xfrm>
        </p:grpSpPr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6056" y="4110727"/>
              <a:ext cx="3248025" cy="2019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5076056" y="3716597"/>
              <a:ext cx="317287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mtClean="0"/>
                <a:t>Vérification du nutriscore</a:t>
              </a:r>
              <a:endParaRPr lang="fr-FR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4991774" y="2361654"/>
            <a:ext cx="36126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mtClean="0">
                <a:ea typeface="Yu Gothic Light" panose="020B0300000000000000" pitchFamily="34" charset="-128"/>
              </a:rPr>
              <a:t>+ récupération de données 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Ingredients from palm oil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Ratio de fruits et légumes…</a:t>
            </a:r>
          </a:p>
        </p:txBody>
      </p:sp>
      <p:grpSp>
        <p:nvGrpSpPr>
          <p:cNvPr id="23" name="Groupe 22"/>
          <p:cNvGrpSpPr/>
          <p:nvPr/>
        </p:nvGrpSpPr>
        <p:grpSpPr>
          <a:xfrm>
            <a:off x="4932040" y="4013972"/>
            <a:ext cx="3240360" cy="2087034"/>
            <a:chOff x="4716016" y="4013972"/>
            <a:chExt cx="3240360" cy="2087034"/>
          </a:xfrm>
        </p:grpSpPr>
        <p:pic>
          <p:nvPicPr>
            <p:cNvPr id="5125" name="Picture 5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30" r="50000"/>
            <a:stretch/>
          </p:blipFill>
          <p:spPr bwMode="auto">
            <a:xfrm>
              <a:off x="4716016" y="4013972"/>
              <a:ext cx="3240360" cy="20870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2" name="Groupe 21"/>
            <p:cNvGrpSpPr/>
            <p:nvPr/>
          </p:nvGrpSpPr>
          <p:grpSpPr>
            <a:xfrm>
              <a:off x="5135364" y="4135314"/>
              <a:ext cx="268982" cy="1697508"/>
              <a:chOff x="5135364" y="4135314"/>
              <a:chExt cx="268982" cy="1697508"/>
            </a:xfrm>
          </p:grpSpPr>
          <p:cxnSp>
            <p:nvCxnSpPr>
              <p:cNvPr id="18" name="Connecteur droit 17"/>
              <p:cNvCxnSpPr/>
              <p:nvPr/>
            </p:nvCxnSpPr>
            <p:spPr>
              <a:xfrm>
                <a:off x="5391646" y="4135314"/>
                <a:ext cx="0" cy="1697508"/>
              </a:xfrm>
              <a:prstGeom prst="line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ectangle 19"/>
              <p:cNvSpPr/>
              <p:nvPr/>
            </p:nvSpPr>
            <p:spPr>
              <a:xfrm>
                <a:off x="5135364" y="4135314"/>
                <a:ext cx="268982" cy="1669950"/>
              </a:xfrm>
              <a:prstGeom prst="rect">
                <a:avLst/>
              </a:prstGeom>
              <a:solidFill>
                <a:srgbClr val="C4BD97">
                  <a:alpha val="5098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4903974" y="3638543"/>
            <a:ext cx="37724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mtClean="0"/>
              <a:t>Catégories en sous-effectif</a:t>
            </a:r>
          </a:p>
          <a:p>
            <a:endParaRPr lang="fr-FR"/>
          </a:p>
          <a:p>
            <a:r>
              <a:rPr lang="fr-FR" smtClean="0"/>
              <a:t>             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- de 15</a:t>
            </a:r>
            <a:endParaRPr lang="fr-FR" sz="16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cxnSp>
        <p:nvCxnSpPr>
          <p:cNvPr id="25" name="Connecteur droit avec flèche 24"/>
          <p:cNvCxnSpPr/>
          <p:nvPr/>
        </p:nvCxnSpPr>
        <p:spPr>
          <a:xfrm flipH="1">
            <a:off x="5607670" y="4545124"/>
            <a:ext cx="260474" cy="10801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19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778694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Nettoyage</a:t>
            </a:r>
            <a:r>
              <a:rPr lang="fr-FR" sz="2000" b="1"/>
              <a:t/>
            </a:r>
            <a:br>
              <a:rPr lang="fr-FR" sz="2000" b="1"/>
            </a:br>
            <a:r>
              <a:rPr lang="fr-FR" sz="1000" b="1" smtClean="0"/>
              <a:t> </a:t>
            </a:r>
            <a:r>
              <a:rPr lang="fr-FR" sz="1000" b="1"/>
              <a:t/>
            </a:r>
            <a:br>
              <a:rPr lang="fr-FR" sz="1000" b="1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3. Doublons</a:t>
            </a:r>
            <a:b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4. Non-utilisables</a:t>
            </a:r>
            <a:endParaRPr lang="fr-FR" sz="320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11</a:t>
            </a:fld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467544" y="558253"/>
            <a:ext cx="571060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smtClean="0">
                <a:latin typeface="+mj-lt"/>
                <a:ea typeface="Yu Gothic Light" panose="020B0300000000000000" pitchFamily="34" charset="-128"/>
              </a:rPr>
              <a:t>3 Gestion des doublons</a:t>
            </a:r>
          </a:p>
          <a:p>
            <a:r>
              <a:rPr lang="fr-FR" smtClean="0">
                <a:ea typeface="Yu Gothic Light" panose="020B0300000000000000" pitchFamily="34" charset="-128"/>
              </a:rPr>
              <a:t>Code valide :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traitement des doublons ‘code’</a:t>
            </a:r>
          </a:p>
          <a:p>
            <a:r>
              <a:rPr lang="fr-FR" smtClean="0">
                <a:ea typeface="Yu Gothic Light" panose="020B0300000000000000" pitchFamily="34" charset="-128"/>
              </a:rPr>
              <a:t>Code invalide :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traitement des doublons</a:t>
            </a:r>
          </a:p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sur key_columns</a:t>
            </a:r>
          </a:p>
          <a:p>
            <a:r>
              <a:rPr lang="fr-FR" smtClean="0">
                <a:ea typeface="Yu Gothic Light" panose="020B0300000000000000" pitchFamily="34" charset="-128"/>
              </a:rPr>
              <a:t>-&gt; produits uniques</a:t>
            </a:r>
          </a:p>
          <a:p>
            <a:endParaRPr lang="fr-FR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z="2000" smtClean="0">
                <a:latin typeface="+mj-lt"/>
                <a:ea typeface="Yu Gothic Light" panose="020B0300000000000000" pitchFamily="34" charset="-128"/>
              </a:rPr>
              <a:t>4 Elimination des produits non indentifiables</a:t>
            </a:r>
          </a:p>
          <a:p>
            <a:r>
              <a:rPr lang="en-US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condition </a:t>
            </a:r>
            <a:r>
              <a:rPr lang="en-US">
                <a:latin typeface="Yu Gothic Light" panose="020B0300000000000000" pitchFamily="34" charset="-128"/>
                <a:ea typeface="Yu Gothic Light" panose="020B0300000000000000" pitchFamily="34" charset="-128"/>
              </a:rPr>
              <a:t>1: </a:t>
            </a:r>
            <a:r>
              <a:rPr lang="en-US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identification soit par 1 combinaison unique de colonnes-clés OU par un code unique</a:t>
            </a:r>
          </a:p>
          <a:p>
            <a:r>
              <a:rPr lang="en-US">
                <a:ea typeface="Yu Gothic Light" panose="020B0300000000000000" pitchFamily="34" charset="-128"/>
              </a:rPr>
              <a:t>-&gt; produits identifiables</a:t>
            </a:r>
            <a:endParaRPr lang="fr-FR">
              <a:ea typeface="Yu Gothic Light" panose="020B0300000000000000" pitchFamily="34" charset="-128"/>
            </a:endParaRPr>
          </a:p>
          <a:p>
            <a:r>
              <a:rPr lang="en-US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ET</a:t>
            </a:r>
          </a:p>
          <a:p>
            <a:r>
              <a:rPr lang="en-US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condition </a:t>
            </a:r>
            <a:r>
              <a:rPr lang="en-US">
                <a:latin typeface="Yu Gothic Light" panose="020B0300000000000000" pitchFamily="34" charset="-128"/>
                <a:ea typeface="Yu Gothic Light" panose="020B0300000000000000" pitchFamily="34" charset="-128"/>
              </a:rPr>
              <a:t>2: </a:t>
            </a:r>
            <a:r>
              <a:rPr lang="en-US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au moins ‘</a:t>
            </a:r>
            <a:r>
              <a:rPr lang="en-US" err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nutriscore</a:t>
            </a:r>
            <a:r>
              <a:rPr lang="en-US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’ </a:t>
            </a:r>
            <a:r>
              <a:rPr lang="en-US" err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ou</a:t>
            </a:r>
            <a:r>
              <a:rPr lang="en-US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‘energy’ remplies</a:t>
            </a:r>
          </a:p>
          <a:p>
            <a:r>
              <a:rPr lang="en-US">
                <a:ea typeface="Yu Gothic Light" panose="020B0300000000000000" pitchFamily="34" charset="-128"/>
              </a:rPr>
              <a:t>-&gt; </a:t>
            </a:r>
            <a:r>
              <a:rPr lang="en-US" smtClean="0">
                <a:ea typeface="Yu Gothic Light" panose="020B0300000000000000" pitchFamily="34" charset="-128"/>
              </a:rPr>
              <a:t>données utilisables</a:t>
            </a:r>
            <a:endParaRPr lang="fr-FR">
              <a:ea typeface="Yu Gothic Light" panose="020B0300000000000000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89197" y="2681286"/>
            <a:ext cx="15180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Calcul valeur théorique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2016224" y="2635119"/>
            <a:ext cx="201622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mtClean="0">
                <a:ea typeface="Yu Gothic Light" panose="020B0300000000000000" pitchFamily="34" charset="-128"/>
              </a:rPr>
              <a:t>Code-barre</a:t>
            </a:r>
            <a:endParaRPr lang="fr-FR">
              <a:ea typeface="Yu Gothic Light" panose="020B0300000000000000" pitchFamily="34" charset="-12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45878" y="4729250"/>
            <a:ext cx="1800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Classification</a:t>
            </a:r>
          </a:p>
          <a:p>
            <a:pPr algn="ctr"/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knn</a:t>
            </a:r>
            <a:endParaRPr lang="fr-FR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13" name="Flèche vers le bas 12"/>
          <p:cNvSpPr/>
          <p:nvPr/>
        </p:nvSpPr>
        <p:spPr>
          <a:xfrm>
            <a:off x="7092280" y="3394972"/>
            <a:ext cx="396044" cy="369332"/>
          </a:xfrm>
          <a:prstGeom prst="downArrow">
            <a:avLst/>
          </a:prstGeom>
          <a:solidFill>
            <a:srgbClr val="FFFF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 vers le bas 13"/>
          <p:cNvSpPr/>
          <p:nvPr/>
        </p:nvSpPr>
        <p:spPr>
          <a:xfrm flipV="1">
            <a:off x="8747956" y="4256835"/>
            <a:ext cx="396044" cy="369332"/>
          </a:xfrm>
          <a:prstGeom prst="downArrow">
            <a:avLst/>
          </a:prstGeom>
          <a:solidFill>
            <a:srgbClr val="FFFF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7605464" y="2819785"/>
            <a:ext cx="18539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mtClean="0">
                <a:ea typeface="Yu Gothic Light" panose="020B0300000000000000" pitchFamily="34" charset="-128"/>
              </a:rPr>
              <a:t>key_columns</a:t>
            </a:r>
          </a:p>
          <a:p>
            <a:pPr algn="ctr"/>
            <a:r>
              <a:rPr lang="fr-FR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‘product_name</a:t>
            </a:r>
            <a:r>
              <a:rPr lang="fr-FR" i="1">
                <a:latin typeface="Yu Gothic Light" panose="020B0300000000000000" pitchFamily="34" charset="-128"/>
                <a:ea typeface="Yu Gothic Light" panose="020B0300000000000000" pitchFamily="34" charset="-128"/>
              </a:rPr>
              <a:t>', </a:t>
            </a:r>
          </a:p>
          <a:p>
            <a:pPr algn="ctr"/>
            <a:r>
              <a:rPr lang="fr-FR" i="1">
                <a:latin typeface="Yu Gothic Light" panose="020B0300000000000000" pitchFamily="34" charset="-128"/>
                <a:ea typeface="Yu Gothic Light" panose="020B0300000000000000" pitchFamily="34" charset="-128"/>
              </a:rPr>
              <a:t>'quantity_num</a:t>
            </a:r>
            <a:r>
              <a:rPr lang="fr-FR" i="1">
                <a:latin typeface="Yu Gothic Light" panose="020B0300000000000000" pitchFamily="34" charset="-128"/>
                <a:ea typeface="Yu Gothic Light" panose="020B0300000000000000" pitchFamily="34" charset="-128"/>
              </a:rPr>
              <a:t>', </a:t>
            </a:r>
            <a:r>
              <a:rPr lang="fr-FR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' </a:t>
            </a:r>
            <a:endParaRPr lang="fr-FR" i="1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algn="ctr"/>
            <a:r>
              <a:rPr lang="fr-FR" i="1">
                <a:latin typeface="Yu Gothic Light" panose="020B0300000000000000" pitchFamily="34" charset="-128"/>
                <a:ea typeface="Yu Gothic Light" panose="020B0300000000000000" pitchFamily="34" charset="-128"/>
              </a:rPr>
              <a:t>'brands_main'</a:t>
            </a:r>
          </a:p>
        </p:txBody>
      </p:sp>
      <p:graphicFrame>
        <p:nvGraphicFramePr>
          <p:cNvPr id="8" name="Tableau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217950"/>
              </p:ext>
            </p:extLst>
          </p:nvPr>
        </p:nvGraphicFramePr>
        <p:xfrm>
          <a:off x="398009" y="4396578"/>
          <a:ext cx="6096000" cy="1752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fr-FR" smtClean="0"/>
                        <a:t>Key_columns</a:t>
                      </a:r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smtClean="0"/>
                        <a:t>code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mtClean="0"/>
                        <a:t>product_name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mtClean="0"/>
                        <a:t>quantity_num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mtClean="0"/>
                        <a:t>brands_main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128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778694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Nettoyage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>   </a:t>
            </a:r>
            <a:r>
              <a:rPr lang="fr-FR" sz="1000" b="1"/>
              <a:t/>
            </a:r>
            <a:br>
              <a:rPr lang="fr-FR" sz="1000" b="1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5. Imputations</a:t>
            </a:r>
            <a:r>
              <a:rPr lang="fr-FR" sz="3100" b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/>
            </a:r>
            <a:br>
              <a:rPr lang="fr-FR" sz="3100" b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</a:br>
            <a:endParaRPr lang="fr-FR" sz="320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12</a:t>
            </a:fld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04664"/>
            <a:ext cx="5144878" cy="327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6536" y="5373216"/>
            <a:ext cx="3543300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6178147" y="2041670"/>
            <a:ext cx="1080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(bonjour </a:t>
            </a:r>
            <a:endParaRPr lang="fr-FR"/>
          </a:p>
        </p:txBody>
      </p:sp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159389"/>
              </p:ext>
            </p:extLst>
          </p:nvPr>
        </p:nvGraphicFramePr>
        <p:xfrm>
          <a:off x="899592" y="4005064"/>
          <a:ext cx="7498494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4056"/>
                <a:gridCol w="2808312"/>
                <a:gridCol w="2311502"/>
                <a:gridCol w="1874624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fr-FR">
                        <a:latin typeface="Yu Gothic Light" panose="020B0300000000000000" pitchFamily="34" charset="-128"/>
                        <a:ea typeface="Yu Gothic Light" panose="020B03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>
                        <a:latin typeface="Yu Gothic Light" panose="020B0300000000000000" pitchFamily="34" charset="-128"/>
                        <a:ea typeface="Yu Gothic Light" panose="020B03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smtClean="0">
                          <a:latin typeface="+mj-lt"/>
                          <a:ea typeface="Yu Gothic Light" panose="020B0300000000000000" pitchFamily="34" charset="-128"/>
                        </a:rPr>
                        <a:t>Quantitative</a:t>
                      </a:r>
                      <a:endParaRPr lang="fr-FR" b="0">
                        <a:latin typeface="+mj-lt"/>
                        <a:ea typeface="Yu Gothic Light" panose="020B03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smtClean="0">
                          <a:latin typeface="+mj-lt"/>
                          <a:ea typeface="Yu Gothic Light" panose="020B0300000000000000" pitchFamily="34" charset="-128"/>
                        </a:rPr>
                        <a:t>Catégorielle</a:t>
                      </a:r>
                      <a:endParaRPr lang="fr-FR" b="0">
                        <a:latin typeface="+mj-lt"/>
                        <a:ea typeface="Yu Gothic Light" panose="020B03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smtClean="0">
                          <a:latin typeface="+mj-lt"/>
                          <a:ea typeface="Yu Gothic Light" panose="020B0300000000000000" pitchFamily="34" charset="-128"/>
                        </a:rPr>
                        <a:t>1</a:t>
                      </a:r>
                      <a:endParaRPr lang="fr-FR" b="0">
                        <a:latin typeface="+mj-lt"/>
                        <a:ea typeface="Yu Gothic Light" panose="020B03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+mn-lt"/>
                          <a:ea typeface="Yu Gothic Light" panose="020B0300000000000000" pitchFamily="34" charset="-128"/>
                        </a:rPr>
                        <a:t>&lt;10%  manquant</a:t>
                      </a:r>
                      <a:endParaRPr lang="fr-FR">
                        <a:latin typeface="+mn-lt"/>
                        <a:ea typeface="Yu Gothic Light" panose="020B03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mtClean="0">
                          <a:latin typeface="Yu Gothic Light" panose="020B0300000000000000" pitchFamily="34" charset="-128"/>
                          <a:ea typeface="Yu Gothic Light" panose="020B0300000000000000" pitchFamily="34" charset="-128"/>
                        </a:rPr>
                        <a:t>médiane</a:t>
                      </a:r>
                      <a:endParaRPr lang="fr-FR">
                        <a:latin typeface="Yu Gothic Light" panose="020B0300000000000000" pitchFamily="34" charset="-128"/>
                        <a:ea typeface="Yu Gothic Light" panose="020B03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mtClean="0">
                          <a:latin typeface="Yu Gothic Light" panose="020B0300000000000000" pitchFamily="34" charset="-128"/>
                          <a:ea typeface="Yu Gothic Light" panose="020B0300000000000000" pitchFamily="34" charset="-128"/>
                        </a:rPr>
                        <a:t>Plus fréquent</a:t>
                      </a:r>
                      <a:endParaRPr lang="fr-FR">
                        <a:latin typeface="Yu Gothic Light" panose="020B0300000000000000" pitchFamily="34" charset="-128"/>
                        <a:ea typeface="Yu Gothic Light" panose="020B03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smtClean="0">
                          <a:latin typeface="+mj-lt"/>
                          <a:ea typeface="Yu Gothic Light" panose="020B0300000000000000" pitchFamily="34" charset="-128"/>
                        </a:rPr>
                        <a:t>2</a:t>
                      </a:r>
                      <a:endParaRPr lang="fr-FR" b="0">
                        <a:latin typeface="+mj-lt"/>
                        <a:ea typeface="Yu Gothic Light" panose="020B03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+mn-lt"/>
                          <a:ea typeface="Yu Gothic Light" panose="020B0300000000000000" pitchFamily="34" charset="-128"/>
                        </a:rPr>
                        <a:t>&lt;50% manquant</a:t>
                      </a:r>
                      <a:endParaRPr lang="fr-FR">
                        <a:latin typeface="+mn-lt"/>
                        <a:ea typeface="Yu Gothic Light" panose="020B03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mtClean="0">
                          <a:latin typeface="Yu Gothic Light" panose="020B0300000000000000" pitchFamily="34" charset="-128"/>
                          <a:ea typeface="Yu Gothic Light" panose="020B0300000000000000" pitchFamily="34" charset="-128"/>
                        </a:rPr>
                        <a:t>Régresseur knn</a:t>
                      </a:r>
                      <a:endParaRPr lang="fr-FR">
                        <a:latin typeface="Yu Gothic Light" panose="020B0300000000000000" pitchFamily="34" charset="-128"/>
                        <a:ea typeface="Yu Gothic Light" panose="020B03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mtClean="0">
                          <a:latin typeface="Yu Gothic Light" panose="020B0300000000000000" pitchFamily="34" charset="-128"/>
                          <a:ea typeface="Yu Gothic Light" panose="020B0300000000000000" pitchFamily="34" charset="-128"/>
                        </a:rPr>
                        <a:t>Classifieur knn</a:t>
                      </a:r>
                      <a:endParaRPr lang="fr-FR">
                        <a:latin typeface="Yu Gothic Light" panose="020B0300000000000000" pitchFamily="34" charset="-128"/>
                        <a:ea typeface="Yu Gothic Light" panose="020B03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smtClean="0">
                          <a:latin typeface="+mj-lt"/>
                          <a:ea typeface="Yu Gothic Light" panose="020B0300000000000000" pitchFamily="34" charset="-128"/>
                        </a:rPr>
                        <a:t>3</a:t>
                      </a:r>
                      <a:endParaRPr lang="fr-FR" b="0">
                        <a:latin typeface="+mj-lt"/>
                        <a:ea typeface="Yu Gothic Light" panose="020B03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mtClean="0">
                          <a:latin typeface="+mn-lt"/>
                          <a:ea typeface="Yu Gothic Light" panose="020B0300000000000000" pitchFamily="34" charset="-128"/>
                        </a:rPr>
                        <a:t>Données ‘optionnelles’</a:t>
                      </a:r>
                      <a:endParaRPr lang="fr-FR">
                        <a:latin typeface="+mn-lt"/>
                        <a:ea typeface="Yu Gothic Light" panose="020B03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i="1" smtClean="0">
                          <a:latin typeface="Yu Gothic Light" panose="020B0300000000000000" pitchFamily="34" charset="-128"/>
                          <a:ea typeface="Yu Gothic Light" panose="020B0300000000000000" pitchFamily="34" charset="-128"/>
                        </a:rPr>
                        <a:t>0</a:t>
                      </a:r>
                      <a:endParaRPr lang="fr-FR" i="1">
                        <a:latin typeface="Yu Gothic Light" panose="020B0300000000000000" pitchFamily="34" charset="-128"/>
                        <a:ea typeface="Yu Gothic Light" panose="020B03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i="1" smtClean="0">
                          <a:latin typeface="Yu Gothic Light" panose="020B0300000000000000" pitchFamily="34" charset="-128"/>
                          <a:ea typeface="Yu Gothic Light" panose="020B0300000000000000" pitchFamily="34" charset="-128"/>
                        </a:rPr>
                        <a:t>‘None’</a:t>
                      </a:r>
                      <a:endParaRPr lang="fr-FR" i="1">
                        <a:latin typeface="Yu Gothic Light" panose="020B0300000000000000" pitchFamily="34" charset="-128"/>
                        <a:ea typeface="Yu Gothic Light" panose="020B03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smtClean="0">
                          <a:latin typeface="+mj-lt"/>
                          <a:ea typeface="Yu Gothic Light" panose="020B0300000000000000" pitchFamily="34" charset="-128"/>
                        </a:rPr>
                        <a:t>4</a:t>
                      </a:r>
                      <a:endParaRPr lang="fr-FR" b="0">
                        <a:latin typeface="+mj-lt"/>
                        <a:ea typeface="Yu Gothic Light" panose="020B03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mtClean="0">
                          <a:latin typeface="+mn-lt"/>
                          <a:ea typeface="Yu Gothic Light" panose="020B0300000000000000" pitchFamily="34" charset="-128"/>
                        </a:rPr>
                        <a:t>&gt;50% manquant</a:t>
                      </a:r>
                      <a:endParaRPr lang="fr-FR">
                        <a:latin typeface="+mn-lt"/>
                        <a:ea typeface="Yu Gothic Light" panose="020B03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/>
                      <a:r>
                        <a:rPr lang="fr-FR" baseline="0" smtClean="0">
                          <a:latin typeface="Yu Gothic Light" panose="020B0300000000000000" pitchFamily="34" charset="-128"/>
                          <a:ea typeface="Yu Gothic Light" panose="020B0300000000000000" pitchFamily="34" charset="-128"/>
                        </a:rPr>
                        <a:t> pas d’imputation</a:t>
                      </a:r>
                      <a:endParaRPr lang="fr-FR">
                        <a:latin typeface="Yu Gothic Light" panose="020B0300000000000000" pitchFamily="34" charset="-128"/>
                        <a:ea typeface="Yu Gothic Light" panose="020B03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>
                        <a:latin typeface="Yu Gothic Light" panose="020B0300000000000000" pitchFamily="34" charset="-128"/>
                        <a:ea typeface="Yu Gothic Light" panose="020B03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787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274638"/>
            <a:ext cx="7859216" cy="1066130"/>
          </a:xfrm>
        </p:spPr>
        <p:txBody>
          <a:bodyPr>
            <a:normAutofit/>
          </a:bodyPr>
          <a:lstStyle/>
          <a:p>
            <a:pPr algn="r"/>
            <a:r>
              <a:rPr lang="fr-FR" sz="4000" b="1" smtClean="0"/>
              <a:t>La base de données nettoyée</a:t>
            </a:r>
            <a:endParaRPr lang="fr-FR" sz="320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13</a:t>
            </a:fld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62" y="1328984"/>
            <a:ext cx="7344817" cy="489654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909862" y="1270501"/>
            <a:ext cx="244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46 variables</a:t>
            </a:r>
          </a:p>
          <a:p>
            <a:r>
              <a:rPr lang="fr-FR" sz="14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564784 individus</a:t>
            </a:r>
            <a:endParaRPr lang="fr-FR" sz="1400" smtClean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6160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274638"/>
            <a:ext cx="7859216" cy="1066130"/>
          </a:xfrm>
        </p:spPr>
        <p:txBody>
          <a:bodyPr>
            <a:normAutofit/>
          </a:bodyPr>
          <a:lstStyle/>
          <a:p>
            <a:pPr algn="r"/>
            <a:r>
              <a:rPr lang="fr-FR" sz="4000" b="1" smtClean="0"/>
              <a:t>Plan d’exploration</a:t>
            </a:r>
            <a:endParaRPr lang="fr-FR" sz="320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14</a:t>
            </a:fld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9396536" y="1173180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/>
              <a:t>1 Analyse univariée</a:t>
            </a:r>
          </a:p>
          <a:p>
            <a:r>
              <a:rPr lang="fr-FR"/>
              <a:t>2 Analyse temporelle</a:t>
            </a:r>
          </a:p>
          <a:p>
            <a:r>
              <a:rPr lang="fr-FR"/>
              <a:t>   Analyse </a:t>
            </a:r>
            <a:r>
              <a:rPr lang="fr-FR" smtClean="0"/>
              <a:t>bivariée</a:t>
            </a:r>
          </a:p>
          <a:p>
            <a:r>
              <a:rPr lang="fr-FR" smtClean="0"/>
              <a:t>     corrélations </a:t>
            </a:r>
            <a:endParaRPr lang="fr-FR"/>
          </a:p>
          <a:p>
            <a:pPr marL="342900" indent="-342900">
              <a:buAutoNum type="arabicPlain" startAt="3"/>
            </a:pPr>
            <a:r>
              <a:rPr lang="fr-FR"/>
              <a:t>quantitatif vs. catégoriel</a:t>
            </a:r>
          </a:p>
          <a:p>
            <a:pPr marL="342900" indent="-342900">
              <a:buAutoNum type="arabicPlain" startAt="3"/>
            </a:pPr>
            <a:r>
              <a:rPr lang="fr-FR"/>
              <a:t>quantitatif vs. quantitatif</a:t>
            </a:r>
          </a:p>
          <a:p>
            <a:r>
              <a:rPr lang="fr-FR"/>
              <a:t>   Analyse multivariée</a:t>
            </a:r>
          </a:p>
          <a:p>
            <a:r>
              <a:rPr lang="fr-FR"/>
              <a:t>5	PCA</a:t>
            </a:r>
          </a:p>
          <a:p>
            <a:r>
              <a:rPr lang="fr-FR"/>
              <a:t>6	</a:t>
            </a:r>
            <a:r>
              <a:rPr lang="fr-FR" err="1"/>
              <a:t>clustering</a:t>
            </a:r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3347864" y="1822465"/>
            <a:ext cx="518457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smtClean="0">
                <a:latin typeface="+mj-lt"/>
                <a:ea typeface="Yu Gothic UI Semilight" panose="020B0400000000000000" pitchFamily="34" charset="-128"/>
              </a:rPr>
              <a:t>Lignes </a:t>
            </a:r>
            <a:r>
              <a:rPr lang="fr-FR" sz="2000" smtClean="0">
                <a:latin typeface="+mj-lt"/>
                <a:ea typeface="Yu Gothic UI Semibold" panose="020B0700000000000000" pitchFamily="34" charset="-128"/>
              </a:rPr>
              <a:t>directrices</a:t>
            </a:r>
          </a:p>
          <a:p>
            <a:endParaRPr lang="fr-FR" sz="2000" smtClean="0">
              <a:latin typeface="+mj-lt"/>
              <a:ea typeface="Yu Gothic UI Semibold" panose="020B07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Y a-t-il une </a:t>
            </a:r>
            <a:r>
              <a:rPr lang="fr-FR" u="sng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tendance</a:t>
            </a:r>
            <a:r>
              <a:rPr lang="fr-F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 vers des </a:t>
            </a:r>
            <a:r>
              <a:rPr lang="fr-F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produits sains </a:t>
            </a:r>
            <a:r>
              <a:rPr lang="fr-F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?</a:t>
            </a:r>
          </a:p>
          <a:p>
            <a:pPr marL="285750" indent="-285750">
              <a:buFontTx/>
              <a:buChar char="-"/>
            </a:pPr>
            <a:endParaRPr lang="fr-FR" smtClean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Quels sont les </a:t>
            </a:r>
            <a:r>
              <a:rPr lang="fr-FR" u="sng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variables déterminantes </a:t>
            </a:r>
            <a:r>
              <a:rPr lang="fr-F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d’une nourriture saine </a:t>
            </a:r>
            <a:r>
              <a:rPr lang="fr-F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?</a:t>
            </a:r>
          </a:p>
          <a:p>
            <a:pPr marL="285750" indent="-285750">
              <a:buFontTx/>
              <a:buChar char="-"/>
            </a:pPr>
            <a:endParaRPr lang="fr-FR" smtClean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Y a-t-il des </a:t>
            </a:r>
            <a:r>
              <a:rPr lang="fr-FR" u="sng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catégories à privilégier </a:t>
            </a:r>
            <a:r>
              <a:rPr lang="fr-F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pour une nourriture saine </a:t>
            </a:r>
            <a:r>
              <a:rPr lang="fr-F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?</a:t>
            </a:r>
          </a:p>
          <a:p>
            <a:pPr marL="285750" indent="-285750">
              <a:buFontTx/>
              <a:buChar char="-"/>
            </a:pPr>
            <a:endParaRPr lang="fr-FR" smtClean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Y a-t-il des </a:t>
            </a:r>
            <a:r>
              <a:rPr lang="fr-FR" u="sng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marques</a:t>
            </a:r>
            <a:r>
              <a:rPr lang="fr-F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 globalement </a:t>
            </a:r>
            <a:r>
              <a:rPr lang="fr-F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meilleures </a:t>
            </a:r>
            <a:r>
              <a:rPr lang="fr-F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sur l’ensemble des catégories </a:t>
            </a:r>
            <a:r>
              <a:rPr lang="fr-F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?</a:t>
            </a:r>
          </a:p>
        </p:txBody>
      </p:sp>
      <p:sp>
        <p:nvSpPr>
          <p:cNvPr id="3" name="Rectangle 2"/>
          <p:cNvSpPr/>
          <p:nvPr/>
        </p:nvSpPr>
        <p:spPr>
          <a:xfrm>
            <a:off x="539553" y="1988840"/>
            <a:ext cx="2510272" cy="72008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mtClean="0">
                <a:solidFill>
                  <a:schemeClr val="tx1"/>
                </a:solidFill>
              </a:rPr>
              <a:t>1 Analyse univariée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9552" y="3887492"/>
            <a:ext cx="2510273" cy="72008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mtClean="0">
                <a:solidFill>
                  <a:schemeClr val="tx1"/>
                </a:solidFill>
              </a:rPr>
              <a:t>3 Analyse bivariée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9553" y="2924944"/>
            <a:ext cx="2510273" cy="72008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mtClean="0">
                <a:solidFill>
                  <a:schemeClr val="tx1"/>
                </a:solidFill>
              </a:rPr>
              <a:t>2 Analyse temporelle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9553" y="4869160"/>
            <a:ext cx="2510272" cy="72008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4</a:t>
            </a:r>
            <a:r>
              <a:rPr lang="fr-FR" smtClean="0">
                <a:solidFill>
                  <a:schemeClr val="tx1"/>
                </a:solidFill>
              </a:rPr>
              <a:t> Analyse multivariée</a:t>
            </a:r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8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346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Analyse </a:t>
            </a:r>
            <a:r>
              <a:rPr lang="fr-FR" b="1" smtClean="0"/>
              <a:t>univariée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variables quantitatives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85220" y="458295"/>
            <a:ext cx="37987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Distribution non normale</a:t>
            </a:r>
          </a:p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Nutriscore et énergie bimodale</a:t>
            </a:r>
          </a:p>
          <a:p>
            <a:endParaRPr lang="fr-FR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Autre slide:</a:t>
            </a:r>
          </a:p>
          <a:p>
            <a:r>
              <a:rPr lang="fr-FR" err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Boxplot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des variables </a:t>
            </a:r>
          </a:p>
          <a:p>
            <a:endParaRPr lang="fr-FR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15</a:t>
            </a:fld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17" y="4725144"/>
            <a:ext cx="6768752" cy="1692188"/>
          </a:xfrm>
          <a:prstGeom prst="rect">
            <a:avLst/>
          </a:prstGeom>
        </p:spPr>
      </p:pic>
      <p:grpSp>
        <p:nvGrpSpPr>
          <p:cNvPr id="20" name="Groupe 19"/>
          <p:cNvGrpSpPr/>
          <p:nvPr/>
        </p:nvGrpSpPr>
        <p:grpSpPr>
          <a:xfrm>
            <a:off x="474765" y="2051113"/>
            <a:ext cx="8318986" cy="1767305"/>
            <a:chOff x="356270" y="3347008"/>
            <a:chExt cx="13437960" cy="3114798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59800" y="3380227"/>
              <a:ext cx="4534430" cy="3040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96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270" y="3380226"/>
              <a:ext cx="4654624" cy="3081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4694" y="3347008"/>
              <a:ext cx="4325106" cy="3114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8316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588070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Analyse </a:t>
            </a:r>
            <a:r>
              <a:rPr lang="fr-FR" b="1" smtClean="0"/>
              <a:t>univariée</a:t>
            </a:r>
            <a:br>
              <a:rPr lang="fr-FR" b="1" smtClean="0"/>
            </a:br>
            <a:r>
              <a:rPr lang="fr-FR" sz="900" b="1"/>
              <a:t> </a:t>
            </a:r>
            <a:r>
              <a:rPr lang="fr-FR" sz="900" b="1" smtClean="0"/>
              <a:t/>
            </a:r>
            <a:br>
              <a:rPr lang="fr-FR" sz="9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variables catégorielles</a:t>
            </a:r>
            <a:endParaRPr lang="fr-FR" sz="310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6840252" y="2767141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Countries par marques</a:t>
            </a:r>
            <a:endParaRPr lang="fr-FR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16</a:t>
            </a:fld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75"/>
          <a:stretch/>
        </p:blipFill>
        <p:spPr bwMode="auto">
          <a:xfrm>
            <a:off x="479705" y="1831111"/>
            <a:ext cx="5777100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345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274638"/>
            <a:ext cx="7859216" cy="1066130"/>
          </a:xfrm>
        </p:spPr>
        <p:txBody>
          <a:bodyPr>
            <a:normAutofit/>
          </a:bodyPr>
          <a:lstStyle/>
          <a:p>
            <a:pPr algn="r"/>
            <a:r>
              <a:rPr lang="fr-FR" sz="4000" b="1" smtClean="0"/>
              <a:t>Analyse </a:t>
            </a:r>
            <a:r>
              <a:rPr lang="fr-FR" sz="4000" b="1" smtClean="0"/>
              <a:t>temporelle</a:t>
            </a:r>
            <a:endParaRPr lang="fr-FR" sz="320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5292080" y="1700808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Mettre les tests effectués</a:t>
            </a:r>
            <a:endParaRPr lang="fr-FR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17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51466"/>
          <a:stretch/>
        </p:blipFill>
        <p:spPr>
          <a:xfrm>
            <a:off x="256756" y="746127"/>
            <a:ext cx="3235123" cy="166642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11" b="16622"/>
          <a:stretch/>
        </p:blipFill>
        <p:spPr>
          <a:xfrm>
            <a:off x="265088" y="4437112"/>
            <a:ext cx="5836305" cy="1808981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88" y="2633006"/>
            <a:ext cx="4419133" cy="16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98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06212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z="4000" b="1" smtClean="0"/>
              <a:t>Analyse </a:t>
            </a:r>
            <a:r>
              <a:rPr lang="fr-FR" sz="4000" b="1" smtClean="0"/>
              <a:t>bivariée</a:t>
            </a:r>
            <a:br>
              <a:rPr lang="fr-FR" sz="4000" b="1" smtClean="0"/>
            </a:br>
            <a:r>
              <a:rPr lang="fr-FR" sz="1000" b="1" smtClean="0"/>
              <a:t> </a:t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Corrélations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8820472" y="2236222"/>
            <a:ext cx="4938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Cases intéressantes à commenter seulement</a:t>
            </a:r>
            <a:endParaRPr lang="fr-FR" smtClean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18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219" name="Picture 3" descr="C:\Users\Maryse\Documents\o---FORMATION---o\OCR_DS\PROJET 3 - Appli Santé\PROJECT3\NOTEBOOKS\FIG\A_3_2_pearson_cor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94" y="2060848"/>
            <a:ext cx="8912206" cy="3713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80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06212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z="4000" b="1" smtClean="0"/>
              <a:t>Analyse </a:t>
            </a:r>
            <a:r>
              <a:rPr lang="fr-FR" sz="4000" b="1" smtClean="0"/>
              <a:t>bivariée</a:t>
            </a:r>
            <a:br>
              <a:rPr lang="fr-FR" sz="4000" b="1" smtClean="0"/>
            </a:br>
            <a:r>
              <a:rPr lang="fr-FR" sz="1000" b="1" smtClean="0"/>
              <a:t> </a:t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Corrélations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520035" y="6381328"/>
            <a:ext cx="2133600" cy="365125"/>
          </a:xfrm>
        </p:spPr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19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3" name="Groupe 52"/>
          <p:cNvGrpSpPr/>
          <p:nvPr/>
        </p:nvGrpSpPr>
        <p:grpSpPr>
          <a:xfrm>
            <a:off x="9556120" y="-427638"/>
            <a:ext cx="3200399" cy="2000249"/>
            <a:chOff x="17830800" y="2305050"/>
            <a:chExt cx="3200399" cy="2000249"/>
          </a:xfrm>
        </p:grpSpPr>
        <p:pic>
          <p:nvPicPr>
            <p:cNvPr id="51" name="Picture 2" descr="C:\Users\Maryse\Documents\o---FORMATION---o\OCR_DS\PROJET 3 - Appli Santé\PROJECT3\NOTEBOOKS\FIG\A_3_2_ppscore_corr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593" t="40077" r="23822" b="34628"/>
            <a:stretch/>
          </p:blipFill>
          <p:spPr bwMode="auto">
            <a:xfrm>
              <a:off x="17830800" y="2305050"/>
              <a:ext cx="3200399" cy="2000249"/>
            </a:xfrm>
            <a:prstGeom prst="rect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e 28"/>
            <p:cNvGrpSpPr/>
            <p:nvPr/>
          </p:nvGrpSpPr>
          <p:grpSpPr>
            <a:xfrm>
              <a:off x="18228955" y="2720992"/>
              <a:ext cx="2469651" cy="1214849"/>
              <a:chOff x="8492684" y="4160494"/>
              <a:chExt cx="2469651" cy="1214849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0224791" y="4217346"/>
                <a:ext cx="449426" cy="339035"/>
              </a:xfrm>
              <a:prstGeom prst="rect">
                <a:avLst/>
              </a:prstGeom>
              <a:noFill/>
              <a:ln w="76200">
                <a:solidFill>
                  <a:srgbClr val="66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30" name="Groupe 29"/>
              <p:cNvGrpSpPr/>
              <p:nvPr/>
            </p:nvGrpSpPr>
            <p:grpSpPr>
              <a:xfrm>
                <a:off x="8492684" y="4160494"/>
                <a:ext cx="2469651" cy="1214849"/>
                <a:chOff x="1600221" y="3919804"/>
                <a:chExt cx="2469651" cy="1214849"/>
              </a:xfrm>
            </p:grpSpPr>
            <p:grpSp>
              <p:nvGrpSpPr>
                <p:cNvPr id="32" name="Groupe 31"/>
                <p:cNvGrpSpPr/>
                <p:nvPr/>
              </p:nvGrpSpPr>
              <p:grpSpPr>
                <a:xfrm>
                  <a:off x="3162251" y="4331096"/>
                  <a:ext cx="907621" cy="803557"/>
                  <a:chOff x="3162251" y="4437112"/>
                  <a:chExt cx="907621" cy="803557"/>
                </a:xfrm>
              </p:grpSpPr>
              <p:cxnSp>
                <p:nvCxnSpPr>
                  <p:cNvPr id="36" name="Connecteur droit avec flèche 35"/>
                  <p:cNvCxnSpPr/>
                  <p:nvPr/>
                </p:nvCxnSpPr>
                <p:spPr>
                  <a:xfrm flipV="1">
                    <a:off x="3578391" y="4437112"/>
                    <a:ext cx="0" cy="432000"/>
                  </a:xfrm>
                  <a:prstGeom prst="straightConnector1">
                    <a:avLst/>
                  </a:prstGeom>
                  <a:ln w="38100">
                    <a:solidFill>
                      <a:srgbClr val="66FFFF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7" name="ZoneTexte 36"/>
                  <p:cNvSpPr txBox="1"/>
                  <p:nvPr/>
                </p:nvSpPr>
                <p:spPr>
                  <a:xfrm>
                    <a:off x="3162251" y="4871337"/>
                    <a:ext cx="907621" cy="369332"/>
                  </a:xfrm>
                  <a:prstGeom prst="rect">
                    <a:avLst/>
                  </a:prstGeom>
                  <a:solidFill>
                    <a:srgbClr val="FFFFFF">
                      <a:alpha val="74902"/>
                    </a:srgb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b="1" smtClean="0">
                        <a:latin typeface="Yu Gothic UI" panose="020B0500000000000000" pitchFamily="34" charset="-128"/>
                        <a:ea typeface="Yu Gothic UI" panose="020B0500000000000000" pitchFamily="34" charset="-128"/>
                      </a:rPr>
                      <a:t>energy</a:t>
                    </a:r>
                    <a:endParaRPr lang="fr-FR" b="1">
                      <a:latin typeface="Yu Gothic UI" panose="020B0500000000000000" pitchFamily="34" charset="-128"/>
                      <a:ea typeface="Yu Gothic UI" panose="020B0500000000000000" pitchFamily="34" charset="-128"/>
                    </a:endParaRPr>
                  </a:p>
                </p:txBody>
              </p:sp>
            </p:grpSp>
            <p:grpSp>
              <p:nvGrpSpPr>
                <p:cNvPr id="33" name="Groupe 32"/>
                <p:cNvGrpSpPr/>
                <p:nvPr/>
              </p:nvGrpSpPr>
              <p:grpSpPr>
                <a:xfrm>
                  <a:off x="1600221" y="3919804"/>
                  <a:ext cx="1675587" cy="369332"/>
                  <a:chOff x="1533961" y="3946308"/>
                  <a:chExt cx="1675587" cy="369332"/>
                </a:xfrm>
              </p:grpSpPr>
              <p:sp>
                <p:nvSpPr>
                  <p:cNvPr id="34" name="ZoneTexte 33"/>
                  <p:cNvSpPr txBox="1"/>
                  <p:nvPr/>
                </p:nvSpPr>
                <p:spPr>
                  <a:xfrm>
                    <a:off x="1533961" y="3946308"/>
                    <a:ext cx="1290738" cy="369332"/>
                  </a:xfrm>
                  <a:prstGeom prst="rect">
                    <a:avLst/>
                  </a:prstGeom>
                  <a:solidFill>
                    <a:srgbClr val="FFFFFF">
                      <a:alpha val="74902"/>
                    </a:srgb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b="1" smtClean="0">
                        <a:latin typeface="Yu Gothic UI" panose="020B0500000000000000" pitchFamily="34" charset="-128"/>
                        <a:ea typeface="Yu Gothic UI" panose="020B0500000000000000" pitchFamily="34" charset="-128"/>
                      </a:rPr>
                      <a:t>nutrigrade</a:t>
                    </a:r>
                    <a:endParaRPr lang="fr-FR" b="1">
                      <a:latin typeface="Yu Gothic UI" panose="020B0500000000000000" pitchFamily="34" charset="-128"/>
                      <a:ea typeface="Yu Gothic UI" panose="020B0500000000000000" pitchFamily="34" charset="-128"/>
                    </a:endParaRPr>
                  </a:p>
                </p:txBody>
              </p:sp>
              <p:cxnSp>
                <p:nvCxnSpPr>
                  <p:cNvPr id="35" name="Connecteur droit avec flèche 34"/>
                  <p:cNvCxnSpPr/>
                  <p:nvPr/>
                </p:nvCxnSpPr>
                <p:spPr>
                  <a:xfrm>
                    <a:off x="2777548" y="4141699"/>
                    <a:ext cx="432000" cy="0"/>
                  </a:xfrm>
                  <a:prstGeom prst="straightConnector1">
                    <a:avLst/>
                  </a:prstGeom>
                  <a:ln w="38100">
                    <a:solidFill>
                      <a:srgbClr val="66FFFF"/>
                    </a:solidFill>
                    <a:headEnd type="arrow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50" name="Groupe 49"/>
          <p:cNvGrpSpPr/>
          <p:nvPr/>
        </p:nvGrpSpPr>
        <p:grpSpPr>
          <a:xfrm>
            <a:off x="9608185" y="2840894"/>
            <a:ext cx="3147499" cy="2000248"/>
            <a:chOff x="13730801" y="2305051"/>
            <a:chExt cx="3147499" cy="2000248"/>
          </a:xfrm>
        </p:grpSpPr>
        <p:pic>
          <p:nvPicPr>
            <p:cNvPr id="52" name="Picture 2" descr="C:\Users\Maryse\Documents\o---FORMATION---o\OCR_DS\PROJET 3 - Appli Santé\PROJECT3\NOTEBOOKS\FIG\A_3_2_ppscore_corr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61" t="39951" r="51812" b="34756"/>
            <a:stretch/>
          </p:blipFill>
          <p:spPr bwMode="auto">
            <a:xfrm>
              <a:off x="13730801" y="2305051"/>
              <a:ext cx="3147499" cy="2000248"/>
            </a:xfrm>
            <a:prstGeom prst="rect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8" name="Groupe 27"/>
            <p:cNvGrpSpPr/>
            <p:nvPr/>
          </p:nvGrpSpPr>
          <p:grpSpPr>
            <a:xfrm>
              <a:off x="14074587" y="2740859"/>
              <a:ext cx="2348420" cy="1214849"/>
              <a:chOff x="4338316" y="4180361"/>
              <a:chExt cx="2348420" cy="121484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4499992" y="4217347"/>
                <a:ext cx="449426" cy="339035"/>
              </a:xfrm>
              <a:prstGeom prst="rect">
                <a:avLst/>
              </a:prstGeom>
              <a:noFill/>
              <a:ln w="76200">
                <a:solidFill>
                  <a:srgbClr val="FFF0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40" name="Groupe 39"/>
              <p:cNvGrpSpPr/>
              <p:nvPr/>
            </p:nvGrpSpPr>
            <p:grpSpPr>
              <a:xfrm flipH="1">
                <a:off x="4338316" y="4180361"/>
                <a:ext cx="2348420" cy="1214849"/>
                <a:chOff x="1600221" y="3919804"/>
                <a:chExt cx="2375802" cy="1214849"/>
              </a:xfrm>
            </p:grpSpPr>
            <p:grpSp>
              <p:nvGrpSpPr>
                <p:cNvPr id="41" name="Groupe 40"/>
                <p:cNvGrpSpPr/>
                <p:nvPr/>
              </p:nvGrpSpPr>
              <p:grpSpPr>
                <a:xfrm>
                  <a:off x="3163229" y="4331096"/>
                  <a:ext cx="812794" cy="803557"/>
                  <a:chOff x="3163229" y="4437112"/>
                  <a:chExt cx="812794" cy="803557"/>
                </a:xfrm>
              </p:grpSpPr>
              <p:cxnSp>
                <p:nvCxnSpPr>
                  <p:cNvPr id="45" name="Connecteur droit avec flèche 44"/>
                  <p:cNvCxnSpPr/>
                  <p:nvPr/>
                </p:nvCxnSpPr>
                <p:spPr>
                  <a:xfrm flipV="1">
                    <a:off x="3578391" y="4437112"/>
                    <a:ext cx="0" cy="432000"/>
                  </a:xfrm>
                  <a:prstGeom prst="straightConnector1">
                    <a:avLst/>
                  </a:prstGeom>
                  <a:ln w="38100">
                    <a:solidFill>
                      <a:srgbClr val="FFF02D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6" name="ZoneTexte 45"/>
                  <p:cNvSpPr txBox="1"/>
                  <p:nvPr/>
                </p:nvSpPr>
                <p:spPr>
                  <a:xfrm>
                    <a:off x="3163229" y="4871337"/>
                    <a:ext cx="812794" cy="369332"/>
                  </a:xfrm>
                  <a:prstGeom prst="rect">
                    <a:avLst/>
                  </a:prstGeom>
                  <a:solidFill>
                    <a:srgbClr val="FFFFFF">
                      <a:alpha val="74902"/>
                    </a:srgb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b="1" smtClean="0">
                        <a:latin typeface="Yu Gothic UI" panose="020B0500000000000000" pitchFamily="34" charset="-128"/>
                        <a:ea typeface="Yu Gothic UI" panose="020B0500000000000000" pitchFamily="34" charset="-128"/>
                      </a:rPr>
                      <a:t>brand</a:t>
                    </a:r>
                    <a:endParaRPr lang="fr-FR" b="1">
                      <a:latin typeface="Yu Gothic UI" panose="020B0500000000000000" pitchFamily="34" charset="-128"/>
                      <a:ea typeface="Yu Gothic UI" panose="020B0500000000000000" pitchFamily="34" charset="-128"/>
                    </a:endParaRPr>
                  </a:p>
                </p:txBody>
              </p:sp>
            </p:grpSp>
            <p:grpSp>
              <p:nvGrpSpPr>
                <p:cNvPr id="42" name="Groupe 41"/>
                <p:cNvGrpSpPr/>
                <p:nvPr/>
              </p:nvGrpSpPr>
              <p:grpSpPr>
                <a:xfrm>
                  <a:off x="1600221" y="3919804"/>
                  <a:ext cx="1729215" cy="369332"/>
                  <a:chOff x="1533961" y="3946308"/>
                  <a:chExt cx="1729215" cy="369332"/>
                </a:xfrm>
              </p:grpSpPr>
              <p:sp>
                <p:nvSpPr>
                  <p:cNvPr id="43" name="ZoneTexte 42"/>
                  <p:cNvSpPr txBox="1"/>
                  <p:nvPr/>
                </p:nvSpPr>
                <p:spPr>
                  <a:xfrm>
                    <a:off x="1533961" y="3946308"/>
                    <a:ext cx="1290738" cy="369332"/>
                  </a:xfrm>
                  <a:prstGeom prst="rect">
                    <a:avLst/>
                  </a:prstGeom>
                  <a:solidFill>
                    <a:srgbClr val="FFFFFF">
                      <a:alpha val="74902"/>
                    </a:srgb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b="1" smtClean="0">
                        <a:latin typeface="Yu Gothic UI" panose="020B0500000000000000" pitchFamily="34" charset="-128"/>
                        <a:ea typeface="Yu Gothic UI" panose="020B0500000000000000" pitchFamily="34" charset="-128"/>
                      </a:rPr>
                      <a:t>nutrigrade</a:t>
                    </a:r>
                    <a:endParaRPr lang="fr-FR" b="1">
                      <a:latin typeface="Yu Gothic UI" panose="020B0500000000000000" pitchFamily="34" charset="-128"/>
                      <a:ea typeface="Yu Gothic UI" panose="020B0500000000000000" pitchFamily="34" charset="-128"/>
                    </a:endParaRPr>
                  </a:p>
                </p:txBody>
              </p:sp>
              <p:cxnSp>
                <p:nvCxnSpPr>
                  <p:cNvPr id="44" name="Connecteur droit avec flèche 43"/>
                  <p:cNvCxnSpPr/>
                  <p:nvPr/>
                </p:nvCxnSpPr>
                <p:spPr>
                  <a:xfrm>
                    <a:off x="2831176" y="4141699"/>
                    <a:ext cx="432000" cy="0"/>
                  </a:xfrm>
                  <a:prstGeom prst="straightConnector1">
                    <a:avLst/>
                  </a:prstGeom>
                  <a:ln w="38100">
                    <a:solidFill>
                      <a:srgbClr val="FFF02D"/>
                    </a:solidFill>
                    <a:headEnd type="arrow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pic>
        <p:nvPicPr>
          <p:cNvPr id="64" name="Picture 2" descr="C:\Users\Maryse\Documents\o---FORMATION---o\OCR_DS\PROJET 3 - Appli Santé\PROJECT3\NOTEBOOKS\FIG\A_3_2_ppscore_corr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50" r="16930"/>
          <a:stretch/>
        </p:blipFill>
        <p:spPr bwMode="auto">
          <a:xfrm>
            <a:off x="971600" y="1929036"/>
            <a:ext cx="7222706" cy="4277777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C:\Users\Maryse\Documents\o---FORMATION---o\OCR_DS\PROJET 3 - Appli Santé\PROJECT3\NOTEBOOKS\FIG\A_3_2_ppscore_corr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09" t="40664" r="71885" b="38711"/>
          <a:stretch/>
        </p:blipFill>
        <p:spPr bwMode="auto">
          <a:xfrm>
            <a:off x="1311499" y="3443087"/>
            <a:ext cx="2104572" cy="956399"/>
          </a:xfrm>
          <a:prstGeom prst="rect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0459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4408" y="274638"/>
            <a:ext cx="7488832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z="4000" b="1" smtClean="0"/>
              <a:t>La Base de donnée OpenFoodFacts</a:t>
            </a:r>
            <a:endParaRPr lang="fr-FR" sz="3200"/>
          </a:p>
        </p:txBody>
      </p:sp>
      <p:sp>
        <p:nvSpPr>
          <p:cNvPr id="3" name="ZoneTexte 2"/>
          <p:cNvSpPr txBox="1"/>
          <p:nvPr/>
        </p:nvSpPr>
        <p:spPr>
          <a:xfrm>
            <a:off x="3491880" y="1775314"/>
            <a:ext cx="48245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Base de donnée publique</a:t>
            </a:r>
          </a:p>
          <a:p>
            <a:pPr marL="285750" indent="-285750">
              <a:buFontTx/>
              <a:buChar char="-"/>
            </a:pP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c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réée en 2012</a:t>
            </a:r>
          </a:p>
          <a:p>
            <a:pPr marL="285750" indent="-285750">
              <a:buFontTx/>
              <a:buChar char="-"/>
            </a:pP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b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énévole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+ de 650 000 produits</a:t>
            </a:r>
          </a:p>
          <a:p>
            <a:endParaRPr lang="fr-FR" smtClean="0"/>
          </a:p>
          <a:p>
            <a:r>
              <a:rPr lang="fr-FR"/>
              <a:t>Nombreuses fonctionnalités sur le site :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Recherche </a:t>
            </a: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de produits avec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critères</a:t>
            </a:r>
          </a:p>
          <a:p>
            <a:pPr marL="285750" indent="-285750">
              <a:buFontTx/>
              <a:buChar char="-"/>
            </a:pP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Comparaison de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produits multivariables</a:t>
            </a:r>
            <a:endParaRPr lang="fr-FR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Informations sur les additifs</a:t>
            </a:r>
            <a:endParaRPr lang="fr-FR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endParaRPr lang="fr-FR"/>
          </a:p>
          <a:p>
            <a:r>
              <a:rPr lang="fr-FR" smtClean="0"/>
              <a:t>Une application mobile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pour contribuer</a:t>
            </a:r>
            <a:endParaRPr lang="fr-FR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pour aider le consommateur</a:t>
            </a:r>
            <a:endParaRPr lang="fr-FR" smtClean="0"/>
          </a:p>
          <a:p>
            <a:pPr marL="285750" indent="-285750">
              <a:buFontTx/>
              <a:buChar char="-"/>
            </a:pPr>
            <a:endParaRPr lang="fr-FR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</a:t>
            </a:fld>
            <a:endParaRPr lang="fr-FR"/>
          </a:p>
        </p:txBody>
      </p:sp>
      <p:grpSp>
        <p:nvGrpSpPr>
          <p:cNvPr id="8" name="Groupe 7"/>
          <p:cNvGrpSpPr/>
          <p:nvPr/>
        </p:nvGrpSpPr>
        <p:grpSpPr>
          <a:xfrm>
            <a:off x="850397" y="1700808"/>
            <a:ext cx="1849395" cy="4088606"/>
            <a:chOff x="532105" y="1788666"/>
            <a:chExt cx="1849395" cy="4088606"/>
          </a:xfrm>
        </p:grpSpPr>
        <p:sp>
          <p:nvSpPr>
            <p:cNvPr id="9" name="Rectangle 8"/>
            <p:cNvSpPr/>
            <p:nvPr/>
          </p:nvSpPr>
          <p:spPr>
            <a:xfrm>
              <a:off x="535410" y="3179383"/>
              <a:ext cx="1836315" cy="130796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337" y="3195501"/>
              <a:ext cx="1636407" cy="1285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105" y="4569312"/>
              <a:ext cx="1849395" cy="1307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532105" y="4569312"/>
              <a:ext cx="1839620" cy="1307960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32105" y="1788666"/>
              <a:ext cx="1838662" cy="130796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915" y="1817876"/>
              <a:ext cx="1408909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Rectangle 15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FF0000">
                  <a:alpha val="61000"/>
                </a:srgb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044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06212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z="4000" b="1" smtClean="0"/>
              <a:t>Analyse </a:t>
            </a:r>
            <a:r>
              <a:rPr lang="fr-FR" sz="4000" b="1" smtClean="0"/>
              <a:t>bivariée</a:t>
            </a:r>
            <a:br>
              <a:rPr lang="fr-FR" sz="4000" b="1" smtClean="0"/>
            </a:br>
            <a:r>
              <a:rPr lang="fr-FR" sz="1000" b="1" smtClean="0"/>
              <a:t> </a:t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Corrélations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520035" y="6381328"/>
            <a:ext cx="2133600" cy="365125"/>
          </a:xfrm>
        </p:spPr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38722" y="572487"/>
            <a:ext cx="43225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smtClean="0">
                <a:ea typeface="Yu Gothic Light" panose="020B0300000000000000" pitchFamily="34" charset="-128"/>
              </a:rPr>
              <a:t>3 axes d’étude:</a:t>
            </a:r>
          </a:p>
          <a:p>
            <a:pPr marL="285750" indent="-285750">
              <a:buFontTx/>
              <a:buChar char="-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Influence du </a:t>
            </a:r>
            <a:r>
              <a:rPr lang="fr-FR" sz="1600" u="sng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pnns2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sur le nutriscore</a:t>
            </a:r>
          </a:p>
          <a:p>
            <a:pPr marL="285750" indent="-285750">
              <a:buFontTx/>
              <a:buChar char="-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Influence de </a:t>
            </a:r>
            <a:r>
              <a:rPr lang="fr-FR" sz="1600" u="sng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l’énergie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sur le nutrigrade</a:t>
            </a:r>
          </a:p>
          <a:p>
            <a:pPr marL="285750" indent="-285750">
              <a:buFontTx/>
              <a:buChar char="-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Influence de la </a:t>
            </a:r>
            <a:r>
              <a:rPr lang="fr-FR" sz="1600" u="sng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marque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sur le nutrigrade</a:t>
            </a:r>
            <a:endParaRPr lang="fr-FR" sz="16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20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3" name="Groupe 52"/>
          <p:cNvGrpSpPr/>
          <p:nvPr/>
        </p:nvGrpSpPr>
        <p:grpSpPr>
          <a:xfrm>
            <a:off x="9556120" y="-427638"/>
            <a:ext cx="3200399" cy="2000249"/>
            <a:chOff x="17830800" y="2305050"/>
            <a:chExt cx="3200399" cy="2000249"/>
          </a:xfrm>
        </p:grpSpPr>
        <p:pic>
          <p:nvPicPr>
            <p:cNvPr id="51" name="Picture 2" descr="C:\Users\Maryse\Documents\o---FORMATION---o\OCR_DS\PROJET 3 - Appli Santé\PROJECT3\NOTEBOOKS\FIG\A_3_2_ppscore_corr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593" t="40077" r="23822" b="34628"/>
            <a:stretch/>
          </p:blipFill>
          <p:spPr bwMode="auto">
            <a:xfrm>
              <a:off x="17830800" y="2305050"/>
              <a:ext cx="3200399" cy="2000249"/>
            </a:xfrm>
            <a:prstGeom prst="rect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e 28"/>
            <p:cNvGrpSpPr/>
            <p:nvPr/>
          </p:nvGrpSpPr>
          <p:grpSpPr>
            <a:xfrm>
              <a:off x="18228955" y="2720992"/>
              <a:ext cx="2469651" cy="1214849"/>
              <a:chOff x="8492684" y="4160494"/>
              <a:chExt cx="2469651" cy="1214849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0224791" y="4217346"/>
                <a:ext cx="449426" cy="339035"/>
              </a:xfrm>
              <a:prstGeom prst="rect">
                <a:avLst/>
              </a:prstGeom>
              <a:noFill/>
              <a:ln w="76200">
                <a:solidFill>
                  <a:srgbClr val="66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30" name="Groupe 29"/>
              <p:cNvGrpSpPr/>
              <p:nvPr/>
            </p:nvGrpSpPr>
            <p:grpSpPr>
              <a:xfrm>
                <a:off x="8492684" y="4160494"/>
                <a:ext cx="2469651" cy="1214849"/>
                <a:chOff x="1600221" y="3919804"/>
                <a:chExt cx="2469651" cy="1214849"/>
              </a:xfrm>
            </p:grpSpPr>
            <p:grpSp>
              <p:nvGrpSpPr>
                <p:cNvPr id="32" name="Groupe 31"/>
                <p:cNvGrpSpPr/>
                <p:nvPr/>
              </p:nvGrpSpPr>
              <p:grpSpPr>
                <a:xfrm>
                  <a:off x="3162251" y="4331096"/>
                  <a:ext cx="907621" cy="803557"/>
                  <a:chOff x="3162251" y="4437112"/>
                  <a:chExt cx="907621" cy="803557"/>
                </a:xfrm>
              </p:grpSpPr>
              <p:cxnSp>
                <p:nvCxnSpPr>
                  <p:cNvPr id="36" name="Connecteur droit avec flèche 35"/>
                  <p:cNvCxnSpPr/>
                  <p:nvPr/>
                </p:nvCxnSpPr>
                <p:spPr>
                  <a:xfrm flipV="1">
                    <a:off x="3578391" y="4437112"/>
                    <a:ext cx="0" cy="432000"/>
                  </a:xfrm>
                  <a:prstGeom prst="straightConnector1">
                    <a:avLst/>
                  </a:prstGeom>
                  <a:ln w="38100">
                    <a:solidFill>
                      <a:srgbClr val="66FFFF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7" name="ZoneTexte 36"/>
                  <p:cNvSpPr txBox="1"/>
                  <p:nvPr/>
                </p:nvSpPr>
                <p:spPr>
                  <a:xfrm>
                    <a:off x="3162251" y="4871337"/>
                    <a:ext cx="907621" cy="369332"/>
                  </a:xfrm>
                  <a:prstGeom prst="rect">
                    <a:avLst/>
                  </a:prstGeom>
                  <a:solidFill>
                    <a:srgbClr val="FFFFFF">
                      <a:alpha val="74902"/>
                    </a:srgb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b="1" smtClean="0">
                        <a:latin typeface="Yu Gothic UI" panose="020B0500000000000000" pitchFamily="34" charset="-128"/>
                        <a:ea typeface="Yu Gothic UI" panose="020B0500000000000000" pitchFamily="34" charset="-128"/>
                      </a:rPr>
                      <a:t>energy</a:t>
                    </a:r>
                    <a:endParaRPr lang="fr-FR" b="1">
                      <a:latin typeface="Yu Gothic UI" panose="020B0500000000000000" pitchFamily="34" charset="-128"/>
                      <a:ea typeface="Yu Gothic UI" panose="020B0500000000000000" pitchFamily="34" charset="-128"/>
                    </a:endParaRPr>
                  </a:p>
                </p:txBody>
              </p:sp>
            </p:grpSp>
            <p:grpSp>
              <p:nvGrpSpPr>
                <p:cNvPr id="33" name="Groupe 32"/>
                <p:cNvGrpSpPr/>
                <p:nvPr/>
              </p:nvGrpSpPr>
              <p:grpSpPr>
                <a:xfrm>
                  <a:off x="1600221" y="3919804"/>
                  <a:ext cx="1675587" cy="369332"/>
                  <a:chOff x="1533961" y="3946308"/>
                  <a:chExt cx="1675587" cy="369332"/>
                </a:xfrm>
              </p:grpSpPr>
              <p:sp>
                <p:nvSpPr>
                  <p:cNvPr id="34" name="ZoneTexte 33"/>
                  <p:cNvSpPr txBox="1"/>
                  <p:nvPr/>
                </p:nvSpPr>
                <p:spPr>
                  <a:xfrm>
                    <a:off x="1533961" y="3946308"/>
                    <a:ext cx="1290738" cy="369332"/>
                  </a:xfrm>
                  <a:prstGeom prst="rect">
                    <a:avLst/>
                  </a:prstGeom>
                  <a:solidFill>
                    <a:srgbClr val="FFFFFF">
                      <a:alpha val="74902"/>
                    </a:srgb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b="1" smtClean="0">
                        <a:latin typeface="Yu Gothic UI" panose="020B0500000000000000" pitchFamily="34" charset="-128"/>
                        <a:ea typeface="Yu Gothic UI" panose="020B0500000000000000" pitchFamily="34" charset="-128"/>
                      </a:rPr>
                      <a:t>nutrigrade</a:t>
                    </a:r>
                    <a:endParaRPr lang="fr-FR" b="1">
                      <a:latin typeface="Yu Gothic UI" panose="020B0500000000000000" pitchFamily="34" charset="-128"/>
                      <a:ea typeface="Yu Gothic UI" panose="020B0500000000000000" pitchFamily="34" charset="-128"/>
                    </a:endParaRPr>
                  </a:p>
                </p:txBody>
              </p:sp>
              <p:cxnSp>
                <p:nvCxnSpPr>
                  <p:cNvPr id="35" name="Connecteur droit avec flèche 34"/>
                  <p:cNvCxnSpPr/>
                  <p:nvPr/>
                </p:nvCxnSpPr>
                <p:spPr>
                  <a:xfrm>
                    <a:off x="2777548" y="4141699"/>
                    <a:ext cx="432000" cy="0"/>
                  </a:xfrm>
                  <a:prstGeom prst="straightConnector1">
                    <a:avLst/>
                  </a:prstGeom>
                  <a:ln w="38100">
                    <a:solidFill>
                      <a:srgbClr val="66FFFF"/>
                    </a:solidFill>
                    <a:headEnd type="arrow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50" name="Groupe 49"/>
          <p:cNvGrpSpPr/>
          <p:nvPr/>
        </p:nvGrpSpPr>
        <p:grpSpPr>
          <a:xfrm>
            <a:off x="9608185" y="2840894"/>
            <a:ext cx="3147499" cy="2000248"/>
            <a:chOff x="13730801" y="2305051"/>
            <a:chExt cx="3147499" cy="2000248"/>
          </a:xfrm>
        </p:grpSpPr>
        <p:pic>
          <p:nvPicPr>
            <p:cNvPr id="52" name="Picture 2" descr="C:\Users\Maryse\Documents\o---FORMATION---o\OCR_DS\PROJET 3 - Appli Santé\PROJECT3\NOTEBOOKS\FIG\A_3_2_ppscore_corr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61" t="39951" r="51812" b="34756"/>
            <a:stretch/>
          </p:blipFill>
          <p:spPr bwMode="auto">
            <a:xfrm>
              <a:off x="13730801" y="2305051"/>
              <a:ext cx="3147499" cy="2000248"/>
            </a:xfrm>
            <a:prstGeom prst="rect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8" name="Groupe 27"/>
            <p:cNvGrpSpPr/>
            <p:nvPr/>
          </p:nvGrpSpPr>
          <p:grpSpPr>
            <a:xfrm>
              <a:off x="14074587" y="2740859"/>
              <a:ext cx="2348420" cy="1214849"/>
              <a:chOff x="4338316" y="4180361"/>
              <a:chExt cx="2348420" cy="121484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4499992" y="4217347"/>
                <a:ext cx="449426" cy="339035"/>
              </a:xfrm>
              <a:prstGeom prst="rect">
                <a:avLst/>
              </a:prstGeom>
              <a:noFill/>
              <a:ln w="76200">
                <a:solidFill>
                  <a:srgbClr val="FFF0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40" name="Groupe 39"/>
              <p:cNvGrpSpPr/>
              <p:nvPr/>
            </p:nvGrpSpPr>
            <p:grpSpPr>
              <a:xfrm flipH="1">
                <a:off x="4338316" y="4180361"/>
                <a:ext cx="2348420" cy="1214849"/>
                <a:chOff x="1600221" y="3919804"/>
                <a:chExt cx="2375802" cy="1214849"/>
              </a:xfrm>
            </p:grpSpPr>
            <p:grpSp>
              <p:nvGrpSpPr>
                <p:cNvPr id="41" name="Groupe 40"/>
                <p:cNvGrpSpPr/>
                <p:nvPr/>
              </p:nvGrpSpPr>
              <p:grpSpPr>
                <a:xfrm>
                  <a:off x="3163229" y="4331096"/>
                  <a:ext cx="812794" cy="803557"/>
                  <a:chOff x="3163229" y="4437112"/>
                  <a:chExt cx="812794" cy="803557"/>
                </a:xfrm>
              </p:grpSpPr>
              <p:cxnSp>
                <p:nvCxnSpPr>
                  <p:cNvPr id="45" name="Connecteur droit avec flèche 44"/>
                  <p:cNvCxnSpPr/>
                  <p:nvPr/>
                </p:nvCxnSpPr>
                <p:spPr>
                  <a:xfrm flipV="1">
                    <a:off x="3578391" y="4437112"/>
                    <a:ext cx="0" cy="432000"/>
                  </a:xfrm>
                  <a:prstGeom prst="straightConnector1">
                    <a:avLst/>
                  </a:prstGeom>
                  <a:ln w="38100">
                    <a:solidFill>
                      <a:srgbClr val="FFF02D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6" name="ZoneTexte 45"/>
                  <p:cNvSpPr txBox="1"/>
                  <p:nvPr/>
                </p:nvSpPr>
                <p:spPr>
                  <a:xfrm>
                    <a:off x="3163229" y="4871337"/>
                    <a:ext cx="812794" cy="369332"/>
                  </a:xfrm>
                  <a:prstGeom prst="rect">
                    <a:avLst/>
                  </a:prstGeom>
                  <a:solidFill>
                    <a:srgbClr val="FFFFFF">
                      <a:alpha val="74902"/>
                    </a:srgb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b="1" smtClean="0">
                        <a:latin typeface="Yu Gothic UI" panose="020B0500000000000000" pitchFamily="34" charset="-128"/>
                        <a:ea typeface="Yu Gothic UI" panose="020B0500000000000000" pitchFamily="34" charset="-128"/>
                      </a:rPr>
                      <a:t>brand</a:t>
                    </a:r>
                    <a:endParaRPr lang="fr-FR" b="1">
                      <a:latin typeface="Yu Gothic UI" panose="020B0500000000000000" pitchFamily="34" charset="-128"/>
                      <a:ea typeface="Yu Gothic UI" panose="020B0500000000000000" pitchFamily="34" charset="-128"/>
                    </a:endParaRPr>
                  </a:p>
                </p:txBody>
              </p:sp>
            </p:grpSp>
            <p:grpSp>
              <p:nvGrpSpPr>
                <p:cNvPr id="42" name="Groupe 41"/>
                <p:cNvGrpSpPr/>
                <p:nvPr/>
              </p:nvGrpSpPr>
              <p:grpSpPr>
                <a:xfrm>
                  <a:off x="1600221" y="3919804"/>
                  <a:ext cx="1729215" cy="369332"/>
                  <a:chOff x="1533961" y="3946308"/>
                  <a:chExt cx="1729215" cy="369332"/>
                </a:xfrm>
              </p:grpSpPr>
              <p:sp>
                <p:nvSpPr>
                  <p:cNvPr id="43" name="ZoneTexte 42"/>
                  <p:cNvSpPr txBox="1"/>
                  <p:nvPr/>
                </p:nvSpPr>
                <p:spPr>
                  <a:xfrm>
                    <a:off x="1533961" y="3946308"/>
                    <a:ext cx="1290738" cy="369332"/>
                  </a:xfrm>
                  <a:prstGeom prst="rect">
                    <a:avLst/>
                  </a:prstGeom>
                  <a:solidFill>
                    <a:srgbClr val="FFFFFF">
                      <a:alpha val="74902"/>
                    </a:srgb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b="1" smtClean="0">
                        <a:latin typeface="Yu Gothic UI" panose="020B0500000000000000" pitchFamily="34" charset="-128"/>
                        <a:ea typeface="Yu Gothic UI" panose="020B0500000000000000" pitchFamily="34" charset="-128"/>
                      </a:rPr>
                      <a:t>nutrigrade</a:t>
                    </a:r>
                    <a:endParaRPr lang="fr-FR" b="1">
                      <a:latin typeface="Yu Gothic UI" panose="020B0500000000000000" pitchFamily="34" charset="-128"/>
                      <a:ea typeface="Yu Gothic UI" panose="020B0500000000000000" pitchFamily="34" charset="-128"/>
                    </a:endParaRPr>
                  </a:p>
                </p:txBody>
              </p:sp>
              <p:cxnSp>
                <p:nvCxnSpPr>
                  <p:cNvPr id="44" name="Connecteur droit avec flèche 43"/>
                  <p:cNvCxnSpPr/>
                  <p:nvPr/>
                </p:nvCxnSpPr>
                <p:spPr>
                  <a:xfrm>
                    <a:off x="2831176" y="4141699"/>
                    <a:ext cx="432000" cy="0"/>
                  </a:xfrm>
                  <a:prstGeom prst="straightConnector1">
                    <a:avLst/>
                  </a:prstGeom>
                  <a:ln w="38100">
                    <a:solidFill>
                      <a:srgbClr val="FFF02D"/>
                    </a:solidFill>
                    <a:headEnd type="arrow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pic>
        <p:nvPicPr>
          <p:cNvPr id="64" name="Picture 2" descr="C:\Users\Maryse\Documents\o---FORMATION---o\OCR_DS\PROJET 3 - Appli Santé\PROJECT3\NOTEBOOKS\FIG\A_3_2_ppscore_corr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50" r="16930"/>
          <a:stretch/>
        </p:blipFill>
        <p:spPr bwMode="auto">
          <a:xfrm>
            <a:off x="971600" y="1929036"/>
            <a:ext cx="7222706" cy="4277777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e 65"/>
          <p:cNvGrpSpPr/>
          <p:nvPr/>
        </p:nvGrpSpPr>
        <p:grpSpPr>
          <a:xfrm>
            <a:off x="971600" y="1916832"/>
            <a:ext cx="7222706" cy="4277777"/>
            <a:chOff x="530958" y="1886146"/>
            <a:chExt cx="7222706" cy="4277777"/>
          </a:xfrm>
        </p:grpSpPr>
        <p:pic>
          <p:nvPicPr>
            <p:cNvPr id="63" name="Picture 2" descr="C:\Users\Maryse\Documents\o---FORMATION---o\OCR_DS\PROJET 3 - Appli Santé\PROJECT3\NOTEBOOKS\FIG\A_3_2_ppscore_corr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50" r="16930"/>
            <a:stretch/>
          </p:blipFill>
          <p:spPr bwMode="auto">
            <a:xfrm>
              <a:off x="530958" y="1886146"/>
              <a:ext cx="7222706" cy="4277777"/>
            </a:xfrm>
            <a:prstGeom prst="rect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18" name="Picture 2" descr="C:\Users\Maryse\Documents\o---FORMATION---o\OCR_DS\PROJET 3 - Appli Santé\PROJECT3\NOTEBOOKS\FIG\A_3_2_ppscore_corr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0" t="40340" r="71984" b="39035"/>
            <a:stretch/>
          </p:blipFill>
          <p:spPr bwMode="auto">
            <a:xfrm>
              <a:off x="870856" y="3412401"/>
              <a:ext cx="2104573" cy="956399"/>
            </a:xfrm>
            <a:prstGeom prst="rect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Forme libre 59"/>
            <p:cNvSpPr/>
            <p:nvPr/>
          </p:nvSpPr>
          <p:spPr>
            <a:xfrm>
              <a:off x="885371" y="2351314"/>
              <a:ext cx="5791200" cy="2032000"/>
            </a:xfrm>
            <a:custGeom>
              <a:avLst/>
              <a:gdLst>
                <a:gd name="connsiteX0" fmla="*/ 2220686 w 5791200"/>
                <a:gd name="connsiteY0" fmla="*/ 0 h 2032000"/>
                <a:gd name="connsiteX1" fmla="*/ 5791200 w 5791200"/>
                <a:gd name="connsiteY1" fmla="*/ 29029 h 2032000"/>
                <a:gd name="connsiteX2" fmla="*/ 5791200 w 5791200"/>
                <a:gd name="connsiteY2" fmla="*/ 1669143 h 2032000"/>
                <a:gd name="connsiteX3" fmla="*/ 2075543 w 5791200"/>
                <a:gd name="connsiteY3" fmla="*/ 2017486 h 2032000"/>
                <a:gd name="connsiteX4" fmla="*/ 0 w 5791200"/>
                <a:gd name="connsiteY4" fmla="*/ 2032000 h 2032000"/>
                <a:gd name="connsiteX5" fmla="*/ 0 w 5791200"/>
                <a:gd name="connsiteY5" fmla="*/ 1016000 h 2032000"/>
                <a:gd name="connsiteX6" fmla="*/ 2220686 w 5791200"/>
                <a:gd name="connsiteY6" fmla="*/ 0 h 20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91200" h="2032000">
                  <a:moveTo>
                    <a:pt x="2220686" y="0"/>
                  </a:moveTo>
                  <a:lnTo>
                    <a:pt x="5791200" y="29029"/>
                  </a:lnTo>
                  <a:lnTo>
                    <a:pt x="5791200" y="1669143"/>
                  </a:lnTo>
                  <a:lnTo>
                    <a:pt x="2075543" y="2017486"/>
                  </a:lnTo>
                  <a:lnTo>
                    <a:pt x="0" y="2032000"/>
                  </a:lnTo>
                  <a:lnTo>
                    <a:pt x="0" y="1016000"/>
                  </a:lnTo>
                  <a:lnTo>
                    <a:pt x="2220686" y="0"/>
                  </a:lnTo>
                  <a:close/>
                </a:path>
              </a:pathLst>
            </a:custGeom>
            <a:solidFill>
              <a:srgbClr val="FFFFFF">
                <a:alpha val="25098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9" name="Groupe 48"/>
            <p:cNvGrpSpPr/>
            <p:nvPr/>
          </p:nvGrpSpPr>
          <p:grpSpPr>
            <a:xfrm>
              <a:off x="3111869" y="2362259"/>
              <a:ext cx="3562350" cy="1630790"/>
              <a:chOff x="10306050" y="2305051"/>
              <a:chExt cx="3562350" cy="1630790"/>
            </a:xfrm>
          </p:grpSpPr>
          <p:pic>
            <p:nvPicPr>
              <p:cNvPr id="10" name="Picture 2" descr="C:\Users\Maryse\Documents\o---FORMATION---o\OCR_DS\PROJET 3 - Appli Santé\PROJECT3\NOTEBOOKS\FIG\A_3_2_ppscore_corr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3" t="40076" r="72131" b="39301"/>
              <a:stretch/>
            </p:blipFill>
            <p:spPr bwMode="auto">
              <a:xfrm>
                <a:off x="10306050" y="2305051"/>
                <a:ext cx="3562350" cy="1630790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6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7" name="Groupe 26"/>
              <p:cNvGrpSpPr/>
              <p:nvPr/>
            </p:nvGrpSpPr>
            <p:grpSpPr>
              <a:xfrm>
                <a:off x="11336492" y="2480302"/>
                <a:ext cx="2394309" cy="1214849"/>
                <a:chOff x="1600221" y="3919804"/>
                <a:chExt cx="2394309" cy="1214849"/>
              </a:xfrm>
            </p:grpSpPr>
            <p:sp>
              <p:nvSpPr>
                <p:cNvPr id="12" name="Rectangle 11"/>
                <p:cNvSpPr/>
                <p:nvPr/>
              </p:nvSpPr>
              <p:spPr>
                <a:xfrm>
                  <a:off x="3353678" y="3972182"/>
                  <a:ext cx="449426" cy="339035"/>
                </a:xfrm>
                <a:prstGeom prst="rect">
                  <a:avLst/>
                </a:prstGeom>
                <a:noFill/>
                <a:ln w="76200">
                  <a:solidFill>
                    <a:srgbClr val="00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grpSp>
              <p:nvGrpSpPr>
                <p:cNvPr id="24" name="Groupe 23"/>
                <p:cNvGrpSpPr/>
                <p:nvPr/>
              </p:nvGrpSpPr>
              <p:grpSpPr>
                <a:xfrm>
                  <a:off x="3162251" y="4331096"/>
                  <a:ext cx="832279" cy="803557"/>
                  <a:chOff x="3162251" y="4437112"/>
                  <a:chExt cx="832279" cy="803557"/>
                </a:xfrm>
              </p:grpSpPr>
              <p:cxnSp>
                <p:nvCxnSpPr>
                  <p:cNvPr id="11" name="Connecteur droit avec flèche 10"/>
                  <p:cNvCxnSpPr/>
                  <p:nvPr/>
                </p:nvCxnSpPr>
                <p:spPr>
                  <a:xfrm flipV="1">
                    <a:off x="3578391" y="4437112"/>
                    <a:ext cx="0" cy="432000"/>
                  </a:xfrm>
                  <a:prstGeom prst="straightConnector1">
                    <a:avLst/>
                  </a:prstGeom>
                  <a:ln w="38100">
                    <a:solidFill>
                      <a:srgbClr val="00FF0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ZoneTexte 18"/>
                  <p:cNvSpPr txBox="1"/>
                  <p:nvPr/>
                </p:nvSpPr>
                <p:spPr>
                  <a:xfrm>
                    <a:off x="3162251" y="4871337"/>
                    <a:ext cx="832279" cy="369332"/>
                  </a:xfrm>
                  <a:prstGeom prst="rect">
                    <a:avLst/>
                  </a:prstGeom>
                  <a:solidFill>
                    <a:srgbClr val="FFFFFF">
                      <a:alpha val="74902"/>
                    </a:srgb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b="1" smtClean="0">
                        <a:latin typeface="Yu Gothic UI" panose="020B0500000000000000" pitchFamily="34" charset="-128"/>
                        <a:ea typeface="Yu Gothic UI" panose="020B0500000000000000" pitchFamily="34" charset="-128"/>
                      </a:rPr>
                      <a:t>pnns2</a:t>
                    </a:r>
                    <a:endParaRPr lang="fr-FR" b="1">
                      <a:latin typeface="Yu Gothic UI" panose="020B0500000000000000" pitchFamily="34" charset="-128"/>
                      <a:ea typeface="Yu Gothic UI" panose="020B0500000000000000" pitchFamily="34" charset="-128"/>
                    </a:endParaRPr>
                  </a:p>
                </p:txBody>
              </p:sp>
            </p:grpSp>
            <p:grpSp>
              <p:nvGrpSpPr>
                <p:cNvPr id="25" name="Groupe 24"/>
                <p:cNvGrpSpPr/>
                <p:nvPr/>
              </p:nvGrpSpPr>
              <p:grpSpPr>
                <a:xfrm>
                  <a:off x="1600221" y="3919804"/>
                  <a:ext cx="1675587" cy="369332"/>
                  <a:chOff x="1533961" y="3946308"/>
                  <a:chExt cx="1675587" cy="369332"/>
                </a:xfrm>
              </p:grpSpPr>
              <p:sp>
                <p:nvSpPr>
                  <p:cNvPr id="22" name="ZoneTexte 21"/>
                  <p:cNvSpPr txBox="1"/>
                  <p:nvPr/>
                </p:nvSpPr>
                <p:spPr>
                  <a:xfrm>
                    <a:off x="1533961" y="3946308"/>
                    <a:ext cx="1237839" cy="369332"/>
                  </a:xfrm>
                  <a:prstGeom prst="rect">
                    <a:avLst/>
                  </a:prstGeom>
                  <a:solidFill>
                    <a:srgbClr val="FFFFFF">
                      <a:alpha val="74902"/>
                    </a:srgb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b="1" smtClean="0">
                        <a:latin typeface="Yu Gothic UI" panose="020B0500000000000000" pitchFamily="34" charset="-128"/>
                        <a:ea typeface="Yu Gothic UI" panose="020B0500000000000000" pitchFamily="34" charset="-128"/>
                      </a:rPr>
                      <a:t>nutriscore</a:t>
                    </a:r>
                    <a:endParaRPr lang="fr-FR" b="1">
                      <a:latin typeface="Yu Gothic UI" panose="020B0500000000000000" pitchFamily="34" charset="-128"/>
                      <a:ea typeface="Yu Gothic UI" panose="020B0500000000000000" pitchFamily="34" charset="-128"/>
                    </a:endParaRPr>
                  </a:p>
                </p:txBody>
              </p:sp>
              <p:cxnSp>
                <p:nvCxnSpPr>
                  <p:cNvPr id="23" name="Connecteur droit avec flèche 22"/>
                  <p:cNvCxnSpPr/>
                  <p:nvPr/>
                </p:nvCxnSpPr>
                <p:spPr>
                  <a:xfrm>
                    <a:off x="2777548" y="4141699"/>
                    <a:ext cx="432000" cy="0"/>
                  </a:xfrm>
                  <a:prstGeom prst="straightConnector1">
                    <a:avLst/>
                  </a:prstGeom>
                  <a:ln w="38100">
                    <a:solidFill>
                      <a:srgbClr val="00FF00"/>
                    </a:solidFill>
                    <a:headEnd type="arrow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54" name="Rectangle 53"/>
            <p:cNvSpPr/>
            <p:nvPr/>
          </p:nvSpPr>
          <p:spPr>
            <a:xfrm>
              <a:off x="870857" y="3412401"/>
              <a:ext cx="2104572" cy="956399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5" name="Picture 2" descr="C:\Users\Maryse\Documents\o---FORMATION---o\OCR_DS\PROJET 3 - Appli Santé\PROJECT3\NOTEBOOKS\FIG\A_3_2_ppscore_corr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09" t="40664" r="71885" b="38711"/>
            <a:stretch/>
          </p:blipFill>
          <p:spPr bwMode="auto">
            <a:xfrm>
              <a:off x="870857" y="3412401"/>
              <a:ext cx="2104572" cy="956399"/>
            </a:xfrm>
            <a:prstGeom prst="rect">
              <a:avLst/>
            </a:prstGeom>
            <a:noFill/>
            <a:ln w="63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Ellipse 61"/>
            <p:cNvSpPr/>
            <p:nvPr/>
          </p:nvSpPr>
          <p:spPr>
            <a:xfrm>
              <a:off x="2908405" y="2267510"/>
              <a:ext cx="540000" cy="540000"/>
            </a:xfrm>
            <a:prstGeom prst="ellipse">
              <a:avLst/>
            </a:prstGeom>
            <a:solidFill>
              <a:srgbClr val="00FF00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smtClean="0">
                  <a:solidFill>
                    <a:schemeClr val="tx1"/>
                  </a:solidFill>
                </a:rPr>
                <a:t>1</a:t>
              </a:r>
              <a:endParaRPr lang="fr-FR" b="1">
                <a:solidFill>
                  <a:schemeClr val="tx1"/>
                </a:solidFill>
              </a:endParaRPr>
            </a:p>
          </p:txBody>
        </p:sp>
      </p:grpSp>
      <p:sp>
        <p:nvSpPr>
          <p:cNvPr id="48" name="Rectangle 47"/>
          <p:cNvSpPr/>
          <p:nvPr/>
        </p:nvSpPr>
        <p:spPr>
          <a:xfrm>
            <a:off x="2952629" y="3573016"/>
            <a:ext cx="224713" cy="153024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7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06212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z="4000" b="1" smtClean="0"/>
              <a:t>Analyse </a:t>
            </a:r>
            <a:r>
              <a:rPr lang="fr-FR" sz="4000" b="1" smtClean="0"/>
              <a:t>bivariée</a:t>
            </a:r>
            <a:br>
              <a:rPr lang="fr-FR" sz="4000" b="1" smtClean="0"/>
            </a:br>
            <a:r>
              <a:rPr lang="fr-FR" sz="1000" b="1" smtClean="0"/>
              <a:t> </a:t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catégories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6152861" y="2348880"/>
            <a:ext cx="4938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Nutrition </a:t>
            </a:r>
            <a:r>
              <a:rPr lang="fr-FR" err="1" smtClean="0"/>
              <a:t>gra</a:t>
            </a:r>
            <a:endParaRPr lang="fr-FR" smtClean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21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220" name="Picture 4" descr="C:\Users\Maryse\Documents\o---FORMATION---o\OCR_DS\PROJET 3 - Appli Santé\PROJECT3\NOTEBOOKS\FIG\A_3_1_pnns1_boxplot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19" y="188640"/>
            <a:ext cx="6087899" cy="76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56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05650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z="4000" b="1" smtClean="0"/>
              <a:t>Analyse </a:t>
            </a:r>
            <a:r>
              <a:rPr lang="fr-FR" sz="4000" b="1" smtClean="0"/>
              <a:t>bivariée</a:t>
            </a:r>
            <a:br>
              <a:rPr lang="fr-FR" sz="4000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comparaison de catégories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-3073631" y="1196959"/>
            <a:ext cx="307363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>
                <a:latin typeface="+mj-lt"/>
              </a:rPr>
              <a:t>Contenu </a:t>
            </a:r>
            <a:r>
              <a:rPr lang="fr-FR" smtClean="0"/>
              <a:t>: score quotidien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Liste des produits consommés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Evaluation des apports quotidiens</a:t>
            </a:r>
          </a:p>
          <a:p>
            <a:endParaRPr lang="fr-FR"/>
          </a:p>
          <a:p>
            <a:r>
              <a:rPr lang="fr-FR" smtClean="0">
                <a:latin typeface="+mj-lt"/>
              </a:rPr>
              <a:t>Fonction 2 </a:t>
            </a:r>
            <a:r>
              <a:rPr lang="fr-FR" smtClean="0"/>
              <a:t>: recommandations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Liste des axes à améliorer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Navigateur de produit à remplacer</a:t>
            </a:r>
          </a:p>
          <a:p>
            <a:endParaRPr lang="fr-FR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>
                <a:latin typeface="+mj-lt"/>
              </a:rPr>
              <a:t>Fonction </a:t>
            </a:r>
            <a:r>
              <a:rPr lang="fr-FR" smtClean="0">
                <a:latin typeface="+mj-lt"/>
              </a:rPr>
              <a:t>3 </a:t>
            </a:r>
            <a:r>
              <a:rPr lang="fr-FR"/>
              <a:t>: </a:t>
            </a:r>
            <a:r>
              <a:rPr lang="fr-FR" smtClean="0"/>
              <a:t>statistiques</a:t>
            </a:r>
            <a:endParaRPr lang="fr-FR"/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Archivage des entrées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Affichage graphique</a:t>
            </a:r>
            <a:endParaRPr lang="fr-FR" smtClean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22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9283434" y="1805546"/>
            <a:ext cx="307363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>
                <a:latin typeface="+mj-lt"/>
              </a:rPr>
              <a:t>Contenu </a:t>
            </a:r>
            <a:r>
              <a:rPr lang="fr-FR" smtClean="0"/>
              <a:t>: score quotidien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Liste des produits consommés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Evaluation des apports quotidiens</a:t>
            </a:r>
          </a:p>
          <a:p>
            <a:endParaRPr lang="fr-FR"/>
          </a:p>
          <a:p>
            <a:r>
              <a:rPr lang="fr-FR" smtClean="0">
                <a:latin typeface="+mj-lt"/>
              </a:rPr>
              <a:t>Fonction 2 </a:t>
            </a:r>
            <a:r>
              <a:rPr lang="fr-FR" smtClean="0"/>
              <a:t>: recommandations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Liste des axes à améliorer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Navigateur de produit à remplacer</a:t>
            </a:r>
          </a:p>
          <a:p>
            <a:endParaRPr lang="fr-FR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>
                <a:latin typeface="+mj-lt"/>
              </a:rPr>
              <a:t>Fonction </a:t>
            </a:r>
            <a:r>
              <a:rPr lang="fr-FR" smtClean="0">
                <a:latin typeface="+mj-lt"/>
              </a:rPr>
              <a:t>3 </a:t>
            </a:r>
            <a:r>
              <a:rPr lang="fr-FR"/>
              <a:t>: </a:t>
            </a:r>
            <a:r>
              <a:rPr lang="fr-FR" smtClean="0"/>
              <a:t>statistiques</a:t>
            </a:r>
            <a:endParaRPr lang="fr-FR"/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Archivage des entrées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Affichage graphique</a:t>
            </a:r>
            <a:endParaRPr lang="fr-FR" smtClean="0"/>
          </a:p>
        </p:txBody>
      </p:sp>
      <p:pic>
        <p:nvPicPr>
          <p:cNvPr id="11" name="Picture 2" descr="C:\Users\Maryse\Documents\o---FORMATION---o\OCR_DS\PROJET 3 - Appli Santé\PROJECT3\NOTEBOOKS\FIG\A_3_1_meat_fish_viol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2561"/>
            <a:ext cx="5962807" cy="298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Maryse\Documents\o---FORMATION---o\OCR_DS\PROJET 3 - Appli Santé\PROJECT3\NOTEBOOKS\FIG\A_3_1_pnns2_nutriscor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0568" y="4109141"/>
            <a:ext cx="10652617" cy="236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:\Users\Maryse\Documents\o---FORMATION---o\OCR_DS\PROJET 3 - Appli Santé\PROJECT3\NOTEBOOKS\FIG\A_3_1_pnns2_compar_bo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602273"/>
            <a:ext cx="5071474" cy="169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6131949" y="1973263"/>
            <a:ext cx="28836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Le test indique en fonction du nombre de données</a:t>
            </a:r>
          </a:p>
          <a:p>
            <a:r>
              <a:rPr lang="fr-FR" smtClean="0"/>
              <a:t>Vérifier rapidement le cas one-</a:t>
            </a:r>
            <a:r>
              <a:rPr lang="fr-FR" err="1" smtClean="0"/>
              <a:t>dish</a:t>
            </a:r>
            <a:r>
              <a:rPr lang="fr-FR" smtClean="0"/>
              <a:t> </a:t>
            </a:r>
            <a:r>
              <a:rPr lang="fr-FR" err="1" smtClean="0"/>
              <a:t>meal</a:t>
            </a:r>
            <a:r>
              <a:rPr lang="fr-FR" smtClean="0"/>
              <a:t> vs. </a:t>
            </a:r>
            <a:r>
              <a:rPr lang="fr-FR" err="1" smtClean="0"/>
              <a:t>fish</a:t>
            </a:r>
            <a:r>
              <a:rPr lang="fr-FR" smtClean="0"/>
              <a:t> and </a:t>
            </a:r>
            <a:r>
              <a:rPr lang="fr-FR" err="1" smtClean="0"/>
              <a:t>seafood</a:t>
            </a:r>
            <a:endParaRPr lang="fr-FR" smtClean="0"/>
          </a:p>
          <a:p>
            <a:r>
              <a:rPr lang="fr-FR" smtClean="0"/>
              <a:t>comparer</a:t>
            </a:r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162453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06212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z="4000" b="1" smtClean="0"/>
              <a:t>Analyse </a:t>
            </a:r>
            <a:r>
              <a:rPr lang="fr-FR" sz="4000" b="1" smtClean="0"/>
              <a:t>bivariée</a:t>
            </a:r>
            <a:br>
              <a:rPr lang="fr-FR" sz="4000" b="1" smtClean="0"/>
            </a:br>
            <a:r>
              <a:rPr lang="fr-FR" sz="1000" b="1" smtClean="0"/>
              <a:t> </a:t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catégories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6152861" y="2348880"/>
            <a:ext cx="4938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Nutrition </a:t>
            </a:r>
            <a:r>
              <a:rPr lang="fr-FR" err="1" smtClean="0"/>
              <a:t>gra</a:t>
            </a:r>
            <a:endParaRPr lang="fr-FR" smtClean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23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4824"/>
            <a:ext cx="8532440" cy="437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508104" y="3349573"/>
            <a:ext cx="1728192" cy="13681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500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e 21"/>
          <p:cNvGrpSpPr/>
          <p:nvPr/>
        </p:nvGrpSpPr>
        <p:grpSpPr>
          <a:xfrm>
            <a:off x="4754577" y="1836515"/>
            <a:ext cx="734131" cy="3327547"/>
            <a:chOff x="4754577" y="1836515"/>
            <a:chExt cx="734131" cy="3327547"/>
          </a:xfrm>
        </p:grpSpPr>
        <p:cxnSp>
          <p:nvCxnSpPr>
            <p:cNvPr id="19" name="Connecteur droit 18"/>
            <p:cNvCxnSpPr/>
            <p:nvPr/>
          </p:nvCxnSpPr>
          <p:spPr>
            <a:xfrm flipV="1">
              <a:off x="4754577" y="3923266"/>
              <a:ext cx="734131" cy="1240796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/>
            <p:cNvCxnSpPr/>
            <p:nvPr/>
          </p:nvCxnSpPr>
          <p:spPr>
            <a:xfrm>
              <a:off x="4754577" y="1836515"/>
              <a:ext cx="734131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562670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Analyse </a:t>
            </a:r>
            <a:r>
              <a:rPr lang="fr-FR" b="1" smtClean="0"/>
              <a:t>bivariée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nutrigrade vs. énergie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5488708" y="5490963"/>
            <a:ext cx="2746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Insister sur les étapes de la démarche</a:t>
            </a:r>
            <a:endParaRPr lang="fr-FR" smtClean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24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6" name="Groupe 15"/>
          <p:cNvGrpSpPr/>
          <p:nvPr/>
        </p:nvGrpSpPr>
        <p:grpSpPr>
          <a:xfrm>
            <a:off x="308470" y="803611"/>
            <a:ext cx="4446107" cy="5387873"/>
            <a:chOff x="314150" y="769387"/>
            <a:chExt cx="4446107" cy="5387873"/>
          </a:xfrm>
        </p:grpSpPr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8" y="1802291"/>
              <a:ext cx="4436729" cy="3327546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150" y="769387"/>
              <a:ext cx="3512532" cy="878133"/>
            </a:xfrm>
            <a:prstGeom prst="rect">
              <a:avLst/>
            </a:prstGeom>
            <a:ln w="19050">
              <a:solidFill>
                <a:srgbClr val="006600"/>
              </a:solidFill>
              <a:prstDash val="sysDot"/>
            </a:ln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8" y="5293164"/>
              <a:ext cx="3456384" cy="864096"/>
            </a:xfrm>
            <a:prstGeom prst="rect">
              <a:avLst/>
            </a:prstGeom>
            <a:ln w="19050">
              <a:solidFill>
                <a:srgbClr val="FF0000"/>
              </a:solidFill>
              <a:prstDash val="sysDot"/>
            </a:ln>
          </p:spPr>
        </p:pic>
        <p:sp>
          <p:nvSpPr>
            <p:cNvPr id="7" name="Ellipse 6"/>
            <p:cNvSpPr/>
            <p:nvPr/>
          </p:nvSpPr>
          <p:spPr>
            <a:xfrm>
              <a:off x="1907704" y="2150167"/>
              <a:ext cx="432048" cy="414737"/>
            </a:xfrm>
            <a:prstGeom prst="ellipse">
              <a:avLst/>
            </a:prstGeom>
            <a:noFill/>
            <a:ln w="19050">
              <a:solidFill>
                <a:srgbClr val="006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Ellipse 14"/>
            <p:cNvSpPr/>
            <p:nvPr/>
          </p:nvSpPr>
          <p:spPr>
            <a:xfrm>
              <a:off x="636960" y="4509120"/>
              <a:ext cx="432048" cy="41473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7" name="Picture 5" descr="C:\Users\Maryse\Documents\o---FORMATION---o\OCR_DS\PROJET 3 - Appli Santé\PROJECT3\NOTEBOOKS\FIG\A_3_1_nutrigrade_boxplots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25" t="36089" r="19867" b="33842"/>
          <a:stretch/>
        </p:blipFill>
        <p:spPr bwMode="auto">
          <a:xfrm>
            <a:off x="5488708" y="1836515"/>
            <a:ext cx="2707743" cy="208675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902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05650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z="4000" b="1" smtClean="0"/>
              <a:t>Analyse </a:t>
            </a:r>
            <a:r>
              <a:rPr lang="fr-FR" sz="4000" b="1" smtClean="0"/>
              <a:t>bivariée</a:t>
            </a:r>
            <a:br>
              <a:rPr lang="fr-FR" sz="4000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classement des marques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18249" y="1812089"/>
            <a:ext cx="3073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>
                <a:latin typeface="+mj-lt"/>
              </a:rPr>
              <a:t>Mettre le </a:t>
            </a:r>
            <a:r>
              <a:rPr lang="fr-FR" b="1" err="1" smtClean="0">
                <a:latin typeface="+mj-lt"/>
              </a:rPr>
              <a:t>ylabel</a:t>
            </a:r>
            <a:endParaRPr lang="fr-FR" smtClean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25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996755"/>
            <a:ext cx="5564831" cy="3709888"/>
          </a:xfrm>
          <a:prstGeom prst="rect">
            <a:avLst/>
          </a:prstGeom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560" y="1951360"/>
            <a:ext cx="6681320" cy="3605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241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274638"/>
            <a:ext cx="7859216" cy="1066130"/>
          </a:xfrm>
        </p:spPr>
        <p:txBody>
          <a:bodyPr>
            <a:normAutofit/>
          </a:bodyPr>
          <a:lstStyle/>
          <a:p>
            <a:pPr algn="r"/>
            <a:r>
              <a:rPr lang="fr-FR" sz="4000" b="1" smtClean="0"/>
              <a:t>Analyse multivariée</a:t>
            </a:r>
            <a:endParaRPr lang="fr-FR" sz="320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932040" y="1780835"/>
            <a:ext cx="49385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>
                <a:latin typeface="+mj-lt"/>
              </a:rPr>
              <a:t>Contenu </a:t>
            </a:r>
            <a:r>
              <a:rPr lang="fr-FR" smtClean="0"/>
              <a:t>: score quotidien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Liste des produits consommés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Evaluation des apports quotidiens</a:t>
            </a:r>
          </a:p>
          <a:p>
            <a:endParaRPr lang="fr-FR"/>
          </a:p>
          <a:p>
            <a:r>
              <a:rPr lang="fr-FR" smtClean="0">
                <a:latin typeface="+mj-lt"/>
              </a:rPr>
              <a:t>Fonction 2 </a:t>
            </a:r>
            <a:r>
              <a:rPr lang="fr-FR" smtClean="0"/>
              <a:t>: recommandations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Liste des axes à améliorer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Navigateur de produit à remplacer</a:t>
            </a:r>
          </a:p>
          <a:p>
            <a:endParaRPr lang="fr-FR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>
                <a:latin typeface="+mj-lt"/>
              </a:rPr>
              <a:t>Fonction </a:t>
            </a:r>
            <a:r>
              <a:rPr lang="fr-FR" smtClean="0">
                <a:latin typeface="+mj-lt"/>
              </a:rPr>
              <a:t>3 </a:t>
            </a:r>
            <a:r>
              <a:rPr lang="fr-FR"/>
              <a:t>: </a:t>
            </a:r>
            <a:r>
              <a:rPr lang="fr-FR" smtClean="0"/>
              <a:t>statistiques</a:t>
            </a:r>
            <a:endParaRPr lang="fr-FR"/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Archivage des entrées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Affichage graphique</a:t>
            </a:r>
            <a:endParaRPr lang="fr-FR" smtClean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26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43" name="Picture 3" descr="C:\Users\Maryse\Documents\o---FORMATION---o\OCR_DS\PROJET 3 - Appli Santé\PROJECT3\NOTEBOOKS\FIG\A_4_1_scree_plo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12776"/>
            <a:ext cx="4193183" cy="1572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5" descr="data:image/png;base64,iVBORw0KGgoAAAANSUhEUgAAAj0AAAESCAYAAAAWg2R/AAAABHNCSVQICAgIfAhkiAAAAAlwSFlzAAALEgAACxIB0t1+/AAAADh0RVh0U29mdHdhcmUAbWF0cGxvdGxpYiB2ZXJzaW9uMy4yLjEsIGh0dHA6Ly9tYXRwbG90bGliLm9yZy+j8jraAAAgAElEQVR4nOydd1gU1xbAf0uvAktVsKOICgKKaKzYe4m99xIblsQajcZEQzQWosZgI/YSWxKVWLGhIHZFpQhGFKVLU4HdeX/sY2HdRVGQ5L3M7/v4dO89c/vMnDm3HIkgCAIiIiIiIiIiIv/naP3dBRARERERERERKQtEpUdERERERETkX4Go9IiIiIiIiIj8KxCVHhEREREREZF/BaLSIyIiIiIiIvKvQFR6RERERERERP4ViEqPiEgZEBsbi0QiQSKRlEp6QUFBSCQSqlSpUirpAQQEBCCRSGjZsmWppSnyz2H27NlYW1sjkUjo3bs3AHv37qVq1apoaWlhZWX13uO0SpUqSCQSgoKCPmLJRURKD52/uwAiIv9LVKlShUePHil/W1paUr9+fb799lsaNGhQ5HXlypXDx8en1Mrh4OCAj48PUqm01NIU+XDyx8WZM2f+kUpjaGgovr6+GBgY8Nlnn9GwYUNkMhmjRo0iMzOTvn37UqNGjfcepyNHjiQlJQUHB4dSK+s/vS1F/rcRlR4RkQ+gS5cuVK1albNnz3L8+HGuXLnC/fv3sbGxUZPNzc1FKpWyatWqUsvf0dGxVNMT+f8mIiICAE9PT9atWwdAXFwcmZmZAOzatQstLYXh/33G1YIFC0q5pCIiHxdxektE5AMYNWoUfn5+nD59GoDU1FQuXbqkMj2wfv16KlSoQLt27TROG+T/XrNmDTVr1sTU1JTBgweTk5OjlDl69ChNmzbFwsKCcuXK0blzZ0B9eqtw+ps2bcLe3h5ra2tmzpyJTCYD4MSJE7i7u2NmZoauri6VK1fmq6++eq9637t3j549e1KhQgUMDQ1xc3NTWr5iY2Pp06cP5cuXx8LCAm9vb0JCQpTXtmzZEolEwtSpU2ncuDFGRkYMGDCAmJgYvL29MTY2pkOHDqSkpKjV8dtvv8XKygp7e3t++OEHZZq5ubksXbqUWrVqYWxsjLOzMytXrkQulwMFU3ZNmzZl2rRpmJubY29vz44dO5RpZGdnM3v2bBwdHTE2NsbDw4NDhw4p44cPH45EImH8+PF07doVIyMjXF1duXHjBqBq/fP29kYikRAQEEBsbCwdOnTAwsICQ0NDnJyc3treJWnbt9UhICCAIUOGAHD+/HkkEgnDhw+nYsWKyuu1tbVp2bKlxnEaFxfHsGHDqFy5MgYGBjg7O3PlyhVl3QtPb/1T2lJEpEgEERGRYlO5cmUBEA4ePCjIZDLh119/FQABEC5cuCDExMQof0ulUmHkyJHC3LlzVcLzKSw3bNgwwdDQUACEjRs3CoIgCMePH1fKdOzYURg2bJhQu3ZtQRAE4cyZMwIgVK5cWRAEQSX9qlWrCiNGjBCMjY0FQPDz8xMEQRC2bNkitGnTRhg7dqwwYsQIwcLCQgCEXbt2KeMBoUWLFhrrHh8fL1haWgqA4O7uLowePVpwdXUVrl+/LmRmZgpVq1YVAKF58+bCp59+KgCCkZGREBUVJQiCILRo0UIABB0dHWHw4MFCuXLlBEAwMzMTunfvrmzbefPmqdRRIpEIdevWFQYPHizo6OgIgPDbb78JgiAIX3zxhQAI5cuXF0aOHClYWVkJgLBkyRKVOgGCp6en0LZtWwEQjI2NhRcvXgiCIAj9+/cXAMHDw0MYPXq0YGNjI0gkEuHMmTOCIAjCsGHDlGn06NFDqF27tgAITZs2FQRBEBYtWiSYmpoKgNCrVy/Bx8dHCAkJEQYNGiQAQtu2bYWxY8cKrVu3Ftq3b/9R2vZtdQgJCVHW297eXvDx8RF27NghjBgxQlkvHx8f4ccff1Qbp1lZWUKNGjUEQKhZs6YwevRooXHjxsKhQ4dU7of8tvontKWIyNsQlR4Rkfcg/yH/5l/Xrl0FmUym8tI4deqU8rq3KT179+4VBEEQhg4dKgDCxIkTBUEQhM6dOwuAMGXKFOU1OTk5giC8Xem5ceOGIAiCsGrVKgEQGjRoIAiCIMhkMuHIkSPC4sWLhalTpwoNGjQQAGHMmDGCILxb6Vm2bJnypSyTyZThubm5wp49ewRAqFatmjKuR48eAiDMmTNHEIQCpWfUqFGCIBS8AD09PQVBEAQ/Pz8BEDp16qRSRx0dHSExMVEQBEGYOnWqAAi9e/cW5HK5UrELCgoSBEEQDh06pFSCCtdJKpUKL1++FHJycgRtbW0BEK5cuSIkJCQIgKClpSVMmjRJ8PHxUZazX79+KuXML9fp06eVitOb4yL/5S4IgtC3b1+lAnbt2jXh5cuXQl5eXqm3bXHqoKlvNY3JN8P27dunbM+srCylXP44LFzvf0pbioi8DXFNj4jIB9ClSxccHR2VC5k7dOigtuOlSZMmxUrL3d0dAHNzcwDlOouYmBgAGjVqpJTV1dV9Z3rOzs4A1KpVC1BMTwB89tln+Pv7q8knJiYWq5z55fH09FSu/wDQ0dEhNjYWACcnJ2Vcfv6FF34XLl9+fZ2cnAAwNTUFICsrS0Xe2toaKysrtTolJiYqZd+sc3x8vMo0obOzMwYGBgAYGxuTnp5OZmamstxyuZw1a9ao5BsVFaXy+81+erOcb7Jw4ULi4uKYP38+c+fORV9fn8mTJ7Ns2TI12ZK07fvU4X3JL5eLiwtGRkbKcE3j8J/SliIib0Nc0yMi8gGMGjWKlStX8uWXX9KxY0eNW3z19fWLlZaOjuLb4800qlatCqCydiMvL++d6d27dw+A+/fvAyh31uzZsweAbdu2IZPJ+OyzzwAQBKFY5cwvz5UrV5RrZvLLlL+2KCIiQpnegwcPAKhcubJKOtra2m/9/SaJiYkkJSWp1cna2lr5Is4Pz8+zfPny6OnpKdPIb2NQbef8cuvp6ZGYmIigsH6Tk5PDwYMHVcpRVD8VrkPhdqlWrRoXL17kxYsXhIaGIpVKWb58OY8fP1a7viRt+z51eF/yy3X79m1evnypUq43+ae0pYjI2xCVHhGRfyhTpkwBYPXq1XTp0oVRo0bh4eHxzus+/fRTRo4cybx58wCUi1htbW0B8PPzY8iQIQQEBLxXeQYPHoylpSXXr1+nYcOGjBs3jgYNGnDnzh06d+5M5cqViY6Oxtvbm969e3Pw4EEMDQ0ZOXLke+XzJnK5HG9vb4YMGaK0IAwZMgSJRMKECRMAGDhwIKNHj2b06NEATJo0qVhpW1tb07dvX3JycvDy8mL8+PH06dOHihUrsmnTpmKXMX9R8IIFC5g6dSqPHz9mwoQJNG3alClTprB27VqSkpLQ1tbGxMRE7fqStG1p1UETnTp1okaNGsTHx+Pu7s64ceNo0aIFR44cUZP9p7SliMjbEJUeEZF/KO3atePIkSN88sknXLhwgX379qnsuCmKRYsWcfz4cQwMDJgxYwYTJ04EYOPGjdSqVYvbt2+TkZHBuHHj3qs8dnZ2nD9/nh49evDkyRO2bt1KXl4eFhYWGBsbc/r0aXr16sX9+/c5efIkLVq04NSpUzg6On5Q/fOpWLEiQ4cOJTAwEGtra3x9fenWrRsA3377LYsXL8bIyIidO3cilUpZtmwZs2bNKnb6mzZtYvbs2WhpaREQEEBwcDCNGzemQ4cOxU5j4cKFODo6cunSJVavXs3z58/55JNPyMzMZO/evezduxcnJyd27NiBhYWF2vUlbdvSqIMmjIyMOHXqFEOGDCE7O5tffvmFhIQEKlSooFH+n9CWIiJvQyIU17YtIiLyjyU2NlY5FfH/cksHBQXh7e1N5cqVletFREREREqCaOkRERERERER+VcgKj0iIiIiIiIi/wrE6S0RERERERGRfwWipUdERERERETkX4Go9IiIiIiIiIj8KxBPZBZ5L17t+f6jpm/QbyYAKbfOf9R8pK7NOHHz9UfNo209xeGE96KffNR8nKvbl0keUDb98rHrAor6xEXc+ah5ONSsC5RN/4fef/FR82hYywyArEuH3iFZMowb9yiz+7Is+n+8b+pHzWP9LHHL/vsiWnpERERERERE/hWISo+IiIiIiIjIvwJxekvkg7kYGYfv0cvIBTk9PZwY1byeRrmTd2OYsec0O8d1o469tTI8Pi2Tnmv281lLD4Y1ddF47aXrd1i1ZRcyuZxurZsxtGcnlfjr4RGsCthN9KM4vp46llaNGyjjmvQdQ/VKCr9TtlZSls2eXGRdBEHg1y2+3L1+Hj19A4ZMWEzFarVVZHJev2TTis9Jev4YiZY2LvVb0H3QVAD2B3xPxN0rCrmcV2S+SOHG9TCN+Wz8eQ1Xr4Sgr2/AlOkzqe5YU00uKjICvxW+5OS8pr6nF6PHTUIikRDzMJr1a1by8uVLbGxtmT5zXqnnsWzp1zx5ovBplJWZibGJCX8eO6py7Yf2S0TMXyzbsJ2sl6/Q0pIw/NPOtGnS8K39UtrtZWRkrHZ96NXrrN2wGblcTqe2rRnQ51OV+JzcXHxX+BER/ZBypqbMnzkdO1sb7kdEsmLNemVZhw3sR9PGXh+lLgB//HaAY38cRktLi/qejRg+Sv1UbUEQ2LbhB25eDUZf34CxPguoUr2Wmty+beu4cOYoWVkZbNxzVi3+SvBp/Hxns2h5AA1rNVaJu3jrAct3/oZMLtCzuScjunirxG8PPMfBc1fQ1tLCwtSYr0b1oYKVYiomPjmVxZv38ywlDYlEwo/TRlDBWlpkm5XkvkxJfMr2nxaQmZ6KkYkZwyYvAVR9wX1o3+fm5rJy7c9EREUjkUiYOHYkbi51NdYjn76tDalbXZecXIFfjmbz+LlMJV5fDz4faKr8bWGqRUh4DvtOvcTRQYe+rQ2xt9Fm029ZXHuQ+9a8RDQjKj0iH4RMLmfJH8H8PKwDtuWMGfjzb7SsVYnqNqpzzFmvc9hx+S4uDtZqaSwPDKFpDYei85DJ+WHTDlbPn46N1IKRc76hWQM3qlYsOALfzkrK/Ikj2PHbcbXr9fX02Lr8q2LVJ/z6BRKfPeIrvz+IjbzF7o3f8MWSnWpyrbsOo2bdhuTl5fLj16O5e/08ddyb0Wv4TKVM0LGdxMXc15jP1bAQ4p884aeN24h4cI/1a1axbNU6Nbmf165kos8Majo5s3jBHK6FhVLf04u1q5czfPR46rrU4+TxYxz8dQ/1XeaXah5fzFmglNm84SeMjVWVhJL0i4G+Hgsmj6JieVsSU9IYMWsxXm51MTU2QhMfo70GDVX1BSaTyfBbv4HvFy/A2tKSCdNn0djLkyqVClx+HDt+ChMTE7b5r+X0uQtsCNjG/FkzqFKpEj+t/B5tbW2SU1IZO2U6jRs20OhEtaR1uX3zOqGXg1m1dgO6unqkpWleL3LzajDP4x+zfP1+oiPusOUnXxYt36Im596wGW079+Xzz3qpxb3MzuLP33dTvab6S1wml+O77RDrvhiNrdSMwYvW0MK9NtXsbZUyTpXt2f5VIwz19dh3+hKr9x7Fd8IgABb472VUV28a1a1J9qvXGp2O5lPS+/Lgth9o2LwrjVp258GdEH7b6UffVj8U1KUEfX/k+EkANq5ZSWraC+Ys/IZ1K3zR0tI8gVK3mg42Um0W+KdTtYI2A9sZ4bstQ0XmdQ58G1AQNmeYKdf/q9ykpsv55Wg2bRsWz5GxiGbE6a0yws/PD2dnZwYNGqQx/saNGxw9elRjXD7379+ncePG6Ovrs3z5cpW4wMBAnJyccHR05LvvvlOGx8TE4OXlhaOjI/369SMnJ6fklQHuxCVSUVoOB2k5dHW06eBSjaD7f6nJrT11jRFNXdHXUX0JnL4Xi72FKdWti16IFx4Vg4OdDfa21ujq6tCmSUPOhd1QkSlvY4Vj5YpoveXBWRxuhZ2hYfOuSCQSqtasx8usDF6kJqrI6OkbUrOuwiqho6NLxarOpCU/V0vr6sVj1G/aUWM+oZeDadm6LRKJBKdatcnKyiQlJVlFJiUlmezsbJxq1UYikdCydVtCLl8E4OmTOOrUdQWgnnt9Ll1UX1hc0jzyEQSBi+eDaNailUp4SfqlUgU7KpZXvBytpeZYmJmSlq764C/r9rofGYV9eTsq2Nmhq6uLd/OmBIdcUZEJDgmlXeuWALRo0phrN28jCAIGBvpKBScnJwfeMg5LWpdjR36jV58B6OoqvMebm2u+d66FnqOpdyckEgmOTi5kZ2WQlpKkJufo5IK51EpjGvt3/kyXXkPRLeSpPp87Dx/jYGuJg40lujo6tPeqR9D1cBUZT+fqGOorrnWpXomEFMVC64dPniOTy2lUV2HhMjLQV8ppoqT3ZXzcQ5zqKixvNes05HbYGZVrS9L3j/6Kw91VoRRamJthYmxMRFR0kXVxraHH5TuKRdoxT2UY6ksoZ1z0eLGx0MLUSIuoOIVH++R0OU8SZYgn65UMUekpI9atW8eJEyfYsWOHxvjiKD1SqRQ/Pz8+//xzlXCZTMbEiRM5duwY4eHh7Nq1i/BwxUNo1qxZTJs2jaioKCwsLErsdTmfhIxs7MwKLAA25Yx4np6lInPvaRLP0rNo7lRJJTz7dS5bzt9ifEv3t+aRmJKKjWXBg91GakFicvF3Q+Tk5jJi1mJGz13C2dDrb5VNS0nAwspO+dvc0pa0lIQi5bOz0rl99SxOLo1UwlMSn5Kc8ASnupqnbFKSkrCytlH+trSyJiUpSU3G0spao0zFypUJuaR4CQafP0tSknoZS5pHPuF3bmFubkEFe1VrXEn7JZ+7kQ/JzcvD3lbdClhadSlOeyUlp2BtVfDyt7aUkpScrCZj818ZbW1tjI2NSP+vsnbvQQQjJ/gwevJ0pk0Yp9HKUxp1efo0jvC7t/li6gTmzZxKZIRma2JqcgJSqwKri9TKhpTkosfym8RG3yc56TluDZpqjE9MfYGd1Fz528bCjITUonePHTp3hSauTgA8epaEiZEBM37cyoAFq1m5+wgyubzIa0t6X9pXrsmNUIVF5mboKV69zCI1tWCslqTvq1etTHBoGDKZjPhnz4mIjiYhUV25VJbdREJqekFd0zLkmJsW/Qpu4KzH1ful85EqUoCo9JQB48eP5+HDh3Ts2BFfX18aN26Mu7s7n3zyCQ8ePCAnJ4cFCxawZ88e3Nzc2LNnj8Z0bGxs8PT0RFdXVyU8NDQUR0dHqlWrhp6eHv379+fw4cMIgsDp06fp3bs3AMOGDePQIcWW0+joaBo1aoSLiwtffvklJiYmRZbf39+fBg0a0KBBAzadDClWneVygeWBIcxor/7y/+nMNQZ/UhcjfV0NV5YeB9b5ssV3Pot8xrAqYDdxz4r/4H8bMlkeAatn0bLjQKxsVRWCqxcDcWvUFi0tzS++kjJ56kyOHTnM9CnjePkyG12dj9eG58+eplnLVu8W/ACSUtP4+sdNfDlhRJHTAaVBWbSXs1NNNq9bzboVvuzcd6DUrKlvIpfJyMhI5/uVaxk2ahzLln5d6s5l5XI5OzavYuAIn1JJ70jwNcJj4hjasQUAMrmMGxExTOvXmW1fTeJJYgq/n1df+/YhaLovew6ZQVT4Vb6b2Zeo8DDMpTZFKqXvS8e2rbG2tOSzaTNZt3ELdWo5lepY9nTW40r4/77SM3LkSGxsbKhbV/N6J0EQmDJlCo6Ojri6unLt2jVl3C+//EKNGjWoUaMGv/zyS6mUR1zTUwasX7+ewMBAzpw5g56eHjNmzEBHR4eTJ08yd+5c9u/fz9dff01YWBhr1qx57/SfPHlCxYoFc9AODg6EhISQnJyMubk5Ojo6yvAnTxRnhvj4+ODj48OAAQNYv379W9MfO3YsY8eOBQrO6bExNeLZiwLLTkJ6NrblCiw/WTm5RCWkMnqLwnqVlPkSn50nWT2wDbfjEjkZHsuq41fIeJWDRAJ6utoM8FJdoGgttSChkAUhISUVa8vin0uRb42wt7XGo7YTETF/4WBX8KV9NnA3waf2A1C5eh1Sk54p49KSn2MutUETu37+Gmu7ynh3HqIWdzU4kL6j5qqEHf39EMf/PAJAjRpOJCUWKF/JSYlIrVSnGKRWViQnJWqUcahYiUXfLgPgSdxjrl65XOp5gMJ6eCn4Aj/4qY+NkvZLVvZLZiz1Y9yAntStWV0tvizaqzBWllISC1lcEpNTsLK0VJNJSErC2soSmUxGVlY25cqZqshUruiAoaEBMY/+wqmGIwA7duxg6/YdpVIXSytrGn/SDIlEQk0nZyQSCenpLwAHThzZR9AJxQdNNcfapCQVTLumJCUgtdQ8lt/k1cts4h5Fs+TLzwB4kZrMym8/p06V9bi4KDYbWFuY8SwlTXlNQuoLbCzM1NIKuRvJpt9Ps3HOePR0Fc8gGwszalaqgIONon1betThdvRf9Ch0XWnel+ZSG8Z8vhKA16+yuRFyknLlyinjS9L3EomECWNGKOUmfzEXB/sKKte2cNenaT3F9N2jZzIsymnBE8XiZXNTLdIyNFu57K210dKCv95Y6Py/yPDhw5k0aRJDhw7VGH/s2DEiIyOJjIwkJCSEzz77jJCQEFJSUli0aBFhYWFIJBLq169Pt27dsLAo2dlEotJTxrx48YJhw4YRGRmJRCIhN/fvWYF/6dIlpdVn4MCBalNm76KOvTV/paQTl5qBrakRgbcfsrRPS2W8qYEeZ2cPVv4etfkI09s3pI69NQGjuyjDfzp9DSM9XTWFB8DZsQqP45/z9Hki1lILTl4MZZHPmGKVLz0zCwN9PfR0dUlLz+DWgygGd++gItOiQ39adOgPwJ1r5zgXuIv6TToSG3kLQyNTzCzUp11+3/0jL7MzGDh+oVrcsycxZGelU7Wm6i62Tl170Kmr4rEeFnqZo78folmLVkQ8uIexsTFSqepDViq1xMjIiAf3w6np5EzQqRN06qa4Pi0tFXNzC+RyOft2b6d9p26lngfAzetXcXCoiJWVehuUpF9yc/OYtWwtHVs0VtlpV9btVZhaNRx58jSe+GfPsbKUcubcBeZ9PlVFprGXJ8dPBVGnlhNnL17C3bUuEomE+GfPsbG2Qltbm+cJCTyOe4KdTcFLedCgQXg0alkqdfFq1ITbt27gUs+dJ3GPycvLo1w5hbLRtnMf2nbuA8CNsAucOLKPRs3aER1xByNjkyLX7ryJkbEJP20/ofz97bzxDBg+RanwANSp6sDj58k8SUzBxqIcf4bcZMn4/irp3H/0hG8DDrBmxiik5QqsyHWqVSQj+xWp6ZlYlDPhyr0oaldRtZaW5n2Zv2tLS0uLPw9upJF3T5X4kvT9q1evERAwNDAg7PpNtLW1VBZAA5y9/pqz1xXreOpW06FlfQPC7uVStYI2r14LpGdpttR51tbjyr3/fSsPQPPmzYmNjS0y/vDhwwwdOhSJREKjRo1IS0sjPj6eoKAg2rZti1Sq2NnXtm1bAgMDGTBgQInKIyo9Zcz8+fPx9vbm4MGDxMbG0rJlyxKnaW9vz+PHj5W/4+LisLe3x9LSkrS0NPLy8tDR0VGGlwY62lrM6dyYz7YGIpcL9PCoiaONBWtPXaWOvRUta1V+dyLvzEObGaMGMvXbVcjlcrp4N6FaRXv8dx/CuXoVmnm6ER4Vw+xl68jIyuLC1Zts3PsbO1d+TeyTeHx/3oaWlgS5XGBIj44qu4vepI57M+5eO8+iKZ3R1TNg8ITFyrilX/RhzrJ9pCY/488DG7C1r4rvrH6A4gH9SWvF7perF49R/5MOb92NUt/Ti6tXQhg/arBi2/K0gl1fUyeNYdWaDQCMmzAVv5W+vH79mvoNGlK/gWIx5vmg0xz74zAAjZo0pXXbDqWeB8D5c2fUFjCXRr+cunSFG/ciSc/I4uiZYAC+nDiCmlUracyrLNpLW1ubyeNHM+urxcjlcjq2aUWVypXYsn0XTjUc+cTLk05tW7N0hR9Dxk7E1MSEL2dOA+BO+D12/XoQHR0dJBIJU8aPwcysnFoepVGX1u06smbVMqZ8NhIdHR18ps/SONbq1W/CjbBgPh//KXr6BoyZXLC7b97UQXy7SmF52hXgx6Vzx8l5/YopI7vQsm03Ph0wVmPZC6Ojrc2swd2ZuHwTcrmcbs08qW5vx08HjlO7qgMt3Guzas9Rsl/nMHPtdgDsLM1ZNXU42lpaTOvXiXHfK+rqXNmeT1sWfWRBSe/LyPAr/LbTDyQSHJ096DtK9YiHkvR92osXzPpqMVoSCVaWUuZMn/LWdrvzMI+61WUsHluOnDz45WiBpXzecFOVXVv1a+myZl+myvWV7bQZ/6kJRvoSXBx16dL0465oDm7gWSy5O2PH4O/vr/xdeGagOGiaqXjy5EmR4SVF9LJeRlSpUoWwsDDGjBnD4MGD6dWrFwsXLiQgIIDY2Fj279/Pb7/9Vqx5y4ULF2JiYqK0zuTl5VGzZk1OnTqFvb09np6e7Ny5kzp16tCnTx969epF//79GT9+PK6urkyYMIHOnTszdOhQ+vXrh7+/P9OnTyczM/MdOYtuKN4H0Q3F+yO6oXh/RDcU74fohqJ4FFfp+STsyjtlYmNj6dKlC3fuqLd5ly5dmD17Nk2bKhbOt27dGl9fX4KCgnj16hVffvklAIsXL8bQ0PC9ZyXeRFzIXMbMnDmTOXPm4O7uTl5enjLc29ub8PDwty5kfvbsGQ4ODqxYsYJvvvkGBwcH0tPT0dHRYc2aNbRv3x5nZ2f69u1LnTp1APD19WXFihU4OjqSnJzMqFGjAFi1ahUrVqzA1dWVqKgozMzU5+RFREREREQ+JkXNVBQVXlLE6a0yIn9O08rKioiICGX4N998Ayi2o1+58naN2c7Ojri4OI1xnTp1olOnTmrh1apVIzQ0VC3c3t6ey5cvI5FI2L17Nw8ePChuVUREREREREqFbt26sWbNGvr3709ISAhmZmaUL1+e9u3bM3fuXOURA8ePH2fp0qUlzk+c3vqXcv78eSZNmoQgCJibm7N582YcHR3/7mKJiIiIiPwDKK3prQEDBhAUFERSUhK2trYsWrRIuYFn/MKKERYAACAASURBVPjxCILApEmTCAwMxMjIiC1bttCggWKTw+bNm1myZAkA8+bNY8SIEUXmU1xEpecfyJYtW1i9erVKWJMmTVi7du3fVCIRERERkX8Tpbmm55+EqPSIvBdlsZAVYN/lok9pLQ36NNL6v1qUXVYLWcuiLh97gSkoFpn+Py3+3nDyo2bBmDaKf8sin7Kqy//DWHbQ4ButtPh/VXrEhcwiIiIiIiIi/wrEhcwiH8yl63dYtWUXMrmcbq2bMbSn6kLq6+ERrArYTfSjOL6eOlblMLq1238l+NotAEb06kKbJkWf1SEIAkd2LCHi5jl09QzoNWYJFarUUZP7ZfkYMtISkcvyqOzUgK5D56OlpU38o3sc/mUhebk5aGlp023oAmjkpnLtxcg4fI9eRi7I6enhxKjm9dTSBzh5N4YZe06zc1w36thbczsukcW/XfhvOWG8tzuta1f5KG0GitOMB0xbQHNPNz4frdl5rSAIbNvwAzevBqOvb8BYnwVUqV5LTW7ftnVcOHOUrKwMNu45qwy/f/ca2zeu5HFsFBM//4aGTVqXaj2a9B1D9UqKA+lsraQsmz25yPYKvXqdtRs2I5fL6dS2NQP6fKoSn5Obi+8KPyKiH1LO1JT5M6djZ2vDi/QMFn23jAeR0bRv3ZIp499+eKIgCGz8eQ1Xr4QoztCZPpPqjjXV5KIiI/Bb4UtOzmvqe3oxetwkJBIJAZvWcyXkEjo6utiVL8/kabNKtc2mfrOSu5EPca1Vgx/mvP08GEEQOL3vW2LunkVHz4COQ77DtpL6/ZLPwfXjSUuKY8SXfwDw4Noxgo+sIfl5NIO/2IddZRe1a0qax4XfVxF16xQSiRZGppZ0HLIUE3Nbtes+Rj6gmk9Z3JPw4WMZYOe+Axw7cQotLS0mjR2Jp8fb/RaKFI1o6RH5IGQyOT9s2sGKeVPZtXIxJy6GEvP4qYqMnZWU+RNH0Lapl0r4xau3ePDwEb8s+4qNS+ax8/fjZGW/LDKviFvnSH72iGnfB9JjxCJ+++VrjXL9Jq5k0jeHmLzkd7IyUrgTGghA4J7ltOo+kUmLD9L608kE7lX1UC+Ty1nyRzDrhrTj4KReBN5+SHSC+vkaWa9z2HH5Li4OBSfCOtpYsHNcd/ZO6Mm6oe1Z/PtF8mSap+ZK0mb5+O8+hJtzjSLbCuDm1WCexz9m+fr9jJw4hy0/+WqUc2/YjEXLA9TCLa3sGOuzgMbN232Ueujr6bF1+VdsXf7VWxUemUyG3/oNLF04j81rV3H63AVi/3qsInPs+ClMTEzY5r+WXt27sCFgGwB6erqMGDSA8SM1H33/JlfDQoh/8oSfNm5jwpTprF+zSqPcz2tXMtFnBj9t3Eb8kydcC1PsjKznXh+/nzazet1GKthXZP/enW/UpWRtNqh7BxZMHlWsusTcPUdqYiyjFh6n3cDFnNi9sEjZiBvH0dU3VgmzqlCT7mN/xMGx6OmNkubh2WY0w+f9zrC5h6letyWXjmler/ix8ymre7IkYzn2r8ecOXeBTWtX8d3CL1n90wZksv999xR/F/+zSk9AQACTJk0qtnxsbGyRDs+KQ1BQEF26dHm34Bt57ty5892C78G8efOoWLGimoPQ169f069fPxwdHfHy8lI59nvp0qU4Ojri5OTEn3/+WSrlCI+KwcHOBntba3R1dWjTpCHnwm6oyJS3scKxckW03jg1NibuKW61a6KjrY2hgT7VKzlw6UbRc9/3rp3GrUl3JBIJFR3deJWdTkaauvNQA0NFm8hlecjycpWn1UokEl6/Uhy8+Co7k3Lmqr577sQlUlFaDgdpOXR1tOngUo2g+3+ppb/21DVGNHVFX6fAYaGhng462orb6HWejKLPYi5ZmwHcj44l5UU6XvWK/tIFuBZ6jqbenZBIJDg6uZCdlUFairr3Z0cnF43uCaxtK1CpSg0kRThPLGk9isv9yCjsy9tRwc4OXV1dvJs3JThEdf1AcEgo7Vq3BKBFk8Zcu3kbQVC4BnCp46zmnLcoQi8H07J1WyQSCU61apOVlUlKiqq37ZSUZLKzs3GqVRuJRELL1m0Juazw4O7u4al0ZOlUy1nFfxaUvM08XZwxNjQoVl2ibp2ijlcPJBIJFaq68fplOpkv1O+XnFdZXD21hUYdPlMJt7SrjtS22kfNQ9+w4PmVm/MSirhzPnY+ZXVPlmQsB4dcwbt5U/R0dSlvZ4t9eTvuR0a9NT+RovmfVHoKH+r3d/O2snwMpadr164az93ZtGkTFhYWREVFMW3aNGbNUpjXw8PD2b17N3fv3iUwMJAJEyaUyldCYkqq0qEngI3UgsTk4p0+WqNKRS7fuMOr169JS8/g2t37JCSnFCmfkfocM0s75e9yUjvSUzV7TA9YNpqlk5uib2BMHc/2AHQaNIfA3cv5fpo3gbu/p22faSrXJGRkY2dW8IVoU86I5+lZKjL3nibxLD2L5k7q7hJuPU6g54/76b32AF92baJUgt6kJG0ml8vx27qXyUP7vFM2NTkBqVWBCV9qZUNKcul4mIeS1QMUZvwRsxYzeu4SzoZeL1IuKTkF60IOOa0tpSQlJ6vJ2PxXRltbG2NjI9LTM3hfUpKSsLIuUIYtraxJSUpSk7Es5ItMkwzAyePH8GigOl1b0jZ7HzJfPMfUvOB+MTW3IzPtuZrcxT9W06D1SHT1iqdMlXYe539byc/zWhB+5XeadNHs1f1j51NW92RJxnJScjLWVgU+2qysLEl6y/OytDCvWK5Yf/9r/O1Kz9atW3F1daVevXoMGTKE33//HS8vL9zd3WnTpg3PnysG+MKFCxkyZAhNmjRhyBCFF93Hjx/TsmVLatSowaJFi5Rprlixgrp161K3bl1WrSowU8tkMsaMGUOdOnVo164dL1++JDo6Gg8PD6VMZGSk8ndgYCC1atXCw8ODAwcOKGXeLEtsbCzNmjXDw8MDDw8PgoMVPoVmz57N+fPncXNzY+XKlchkMr744gs8PT1xdXXl559/BiA+Pp7mzZvj5uZG3bp1OX++6F0FjRo1onz58mrhhw8fZtiwYQD07t2bU6dOIQgChw8fpn///ujr61O1alUcHR2VStPixYtxcnKiadOmDBgwgOXLl6ul+zHwqleHT9xdGDvvOxas8qduzepoFWFVeF+Gf7GRWavPkZeXw8NwhUft0NO76TRwNjNXnqHTwNkc3PTle6UplwssDwxhRnvN645cK9pwcHIvdo7rzqbzN3mdW/pK+f4/g/jEwwUbS2mpp13WHFjnyxbf+SzyGcOqgN3EPSs9hezvZt/u7Whra9PCu83fXZS3kvD4HmlJf1HDre3flkezbtMY9+1Zant25frZ7f/4fN7k/+me/Dfxty5kvnv3Lt988w3BwcFYWVmRkpKCRCJRnhS8ceNGvv/+e3744QdAYbW4cOEChoaGBAQEEBoayp07dzAyMsLT05POnTsjkUjYsmULISEhCIKAl5cXLVq0wMLCgsjISHbt2sWGDRvo27cv+/fvZ/DgwZiZmXHjxg3c3NzYsmULI0aM4NWrV4wZM4bTp0/j6OhIv379VMpeuCzZ2dmcOHECAwMDIiMjGTBgAGFhYXz33XcsX76cP/5QLKrz9/fHzMyMK1eu8Pr1a5o0aUK7du04cOAA7du3Z968echkMrKzs9+7LQs7Z9PR0cHMzIzk5GSePHlCo0aNlHL5TtuuXLnC/v37uXnzJrm5uXh4eFC/fn2Nafv7+ysdyg3q5M2w3t2wllqQUOiLKCElFWvL4vuBGd6rC8N7KaYLF6zyp1J51cWFl0/uIOzsrwDYV63Li+Rnyrj0lGeUs1CdoiqMrp4+zu6tuHftNI51m3D9wiE6D5oLQN2GHTi0eb6KvI2pEc9eFFh2EtKzsS1XYPnJysklKiGV0VuOApCU+RKfnSdZPbANdewLvvyrWZtjpKdLVEKqSng+JWmzOxHR3LwXyf4/g3j56jW5eXkYGegzYXBvAE4c2UfQCYVfpGqOtUlJKvgaTklKQGpZdHu9LyXt+/wva3tbazxqOxER8xcOdurls7KUkljIkpKYnIKVpaWaTEJSEtZWlshkMrKysilXzrRY5Tj6+yGO/3kEgBo1nEhKLFC+kpMSkVqpTv1JraxUpq3elDl1IpCw0Mt8vWS5miPQkrbZu7h+dge3Lu4FwK6yCxlpBfdLRtoztUXCT2Ou8+yvO/jPb4Vcnkd2Rgq7Vw2h/9RtReaxY8cOftlU+nk4e3Zl/7qxNOky5aPWJT8fKFgI/jHvycKUZCxbWVqSmFRgFUpKSsZKVLQ+mL9V6Tl9+jR9+vTB6r8PDqlUyu3bt+nXrx/x8fHk5ORQtWpVpXy3bt0wNDRU/m7bti2W/x04n376KRcuXEAikdCzZ0+MjY2V4efPn6dbt25UrVoVNzfFrp369esr172MHj2aLVu2sGLFCvbs2UNoaCj379+natWq1KihWKA2ePBgFU+yhcuSm5vLpEmTuHHjBtra2ipuJgpz/Phxbt26xa+/Kl7mL168IDIyEk9PT0aOHElubi49evRQlvFjcvHiRbp3746BgQEGBgZ07dq1SNnCXnPzz7ZwdqzC4/jnPH2eiLXUgpMXQ1nk8/YdMvnIZHIys7MxMzUh6tFjov+Ko+Ebc+KN2gyiURvFTogHN4K4fHInro06ERd9E31DU0zfWJfz+lUWOa+yMDW3QSbL48HNs1SpqdhlUc7chpj7V6jm3JCH4ZextFX1AF/H3pq/UtKJS83A1tSIwNsPWdqnpTLe1ECPs7MHK3+P2nyE6e0bUsfemrjUDOzKGaOjrcXTtAxik15QwVzzS7ckbVZY7siZi9yLjlV5uLbt3Ie2nRVm9hthFzhxZB+NmrUjOuIORsYmGtfufCglqUd6ZhYG+nro6eqSlp7BrQdRDO6u7vkcoFYNR548jSf+2XOsLKWcOXeBeZ9PVZFp7OXJ8VNB1KnlxNmLl3B3rftWL/eF6dS1B5269gAgLPQyR38/RLMWrYh4cA9jY2OkUtWXklRqiZGREQ/uh1PTyZmgUyfo1E1x/bWwUA7+uodvv1+JvoH6FEtJ2qw4uLcYhHsLxf0SfSeI62e3U6t+Z+JjFfeLiZnq/eLWfCBuzQcC8CI5jgM/jX+rwgMwaNAgsm1LJ4/UhFgsbKoAinU7hdcQlWZd3pYPfNx7sjAlGcufNGzAt8tX0btHV5KTU3jyNJ5aNcTT8z+Uf9yW9cmTJzN9+nS6detGUFAQCxcuVMblKzL5vPlwe9fDTl9fX/l/bW1tXr5U7Bjq1asXixYtolWrVtSvXx9LS0sVR2eaKFyWlStXYmtry82bN5HL5RhoeOiBYvvljz/+SPv27dXizp07x5EjRxg+fDjTp09n6NDi7TrJJ985m4ODA3l5ebx48QJLS8sinbYV5cOruOhoazNj1ECmfrsKuVxOF+8mVKtoj//uQzhXr0IzTzfCo2KYvWwdGVlZXLh6k417f2Pnyq/Jk8kYP1+xo8jYyJCvJo9GR1u7yLxq1mtBxK1zrPiiPXr6Bnw6eokybs38nkxafJDc1y/Zvmoiebk5CIKcas5eeLZSWOe6j/yao9uXIJfL0NHVp/sI1d1fOtpazOncmM+2BiKXC/TwqImjjQVrT12ljr0VLWupKkmFuf7oGZvP30JXWwuJRMLcLo2xMNbc/yVps/ehXv0m3AgL5vPxn6Knb8CYyQWWrXlTB/Htqh0A7Arw49K54+S8fsWUkV1o2bYbnw4Yy8PIcFYtnUlWZjo3rpznwC5/Tp8MLJV6xD6Jx/fnbWhpSZDLBYb06EjVihU01kNbW5vJ40cz66vFyOVyOrZpRZXKldiyfRdONRz5xMuTTm1bs3SFH0PGTsTUxIQvZxas1xo4ajzZ2S/Jzcvj4uVQfL9eQJVKFTXmVd/Ti6tXQhg/arBiy/q0mcq4qZPGsGrNBgDGTZiK30pfXr9+Tf0GDanfQLGjx/8nP3Jzc/lq3hcAODnVxm9VwXRxSft+/HxfHj2JJ/vVa7qN+4K5nw2jkZvmjRnV6rQg5u5ZNi5si66eIR0GF9wvvyzpzrC5hzVel0/kjROc2reYl5kpHPhpHDYOzoxps6lU8zh3+AdSnscgkUgoJ7Wn7YBFGuU+dj5ldU+WZCxXqVyJlk0/YeQEn/+mM0a5aF7k/flbT2S+e/cuPXv25NKlS1haWpKSkkLr1q3ZuHEj9evXZ8SIEcTExCiVHxMTE6Vb+YCAAObOncudO3cwNDTEy8uLzZs3o6WlxfDhw7l8+bJyemvbtm1YWFiouLZfvnw5mZmZSqVq8uTJ7N+/n02bNtGxY0devXpFzZo1OXPmDNWrV2fAgAFkZGTwxx9/qJVl2rRpODg4MGPGDLZs2cLIkSMRBIGrV68yffp0zp5VnIHi7+/P0aNH2bdvH7q6ukRERGBvb09SUhIODg5oa2uzZs0aoqKiVNYiacLExITMzEzl77Vr13L79m3Wr1/P7t27OXDgAHv37uXu3bsMHDiQ0NBQnj59SuvWrYmMjOTatWuMGzeO4OBg8vLy8PDwYOzYsco6FYV4InPxEU9kfn/EE5nfH/FE5vfPA/4/xvLHPJE5vKf6+VyaqH3w1Ecrw8fgb7X01KlTh3nz5tGiRQu0tbVxd3dn4cKF9OnTBwsLC1q1akVMTEyR1zds2JBevXoRFxfH4MGDlU7Khg8fTsOGikWno0ePxt3dXWULtyYGDRrEwYMHaddOcTaJgYEB/v7+dO7cGSMjI5o1a0ZGhuZdIRMmTKBXr15s3bqVDh06KK1Arq6uaGtrU69ePYYPH46Pjw+xsbF4eHggCALW1tYcOnSIoKAgli1bhq6uLiYmJmzdurXIcs6cOZOdO3eSnZ2Ng4MDo0ePZuHChYwaNYohQ4bg6OiIVCpl9+7dyjbu27cvtWvXRkdHh7Vr16KtrY2npyfdunXD1dUVW1tbXFxcMDMze2sbiYiIiIiI/C8j+t76L8uXL+fFixcsXrz47y5KmZGZmYmJiQnZ2dk0b94cf39/lZ1smhAtPcVHtPS8P6Kl5/0RLT3vnwf8f4xl0dLz/vzj1vT8HfTs2ZPo6GhOnz79dxelTBk7dizh4eG8evWKYcOGvVPhERERERER+V9GtPT8Q/Hy8uL169cqYdu2bcPFRd0PjoiIiIiISGkiWnpEypSQkJC/uwgaKavpraxLhz5qPsaNe5TZ9MarPze9Q7JkGLQfRebame8WLAEmExVTgWUxjfaxpx1BMfVYVmO5LPqmrMZyWUzXlNVUbVnUpaz65WNgWt78o6X9d/K3n8gsIiIiIiIi8v9LYGAgTk5OODo68t1336nFT5s2DTc3N9zc3KhZsybm5gUKl7a2tjKuW7duJS6LaOkRERERERER+SjIZDImTpzIiRMncHBwUO4crl27tlJm5cqVyv//+OOPXL9e4JPP0NCQGzdUncCWBFHpEflgLl2/w6otu5DJ5XRr3YyhPTupxF8Pj2BVwG6iH8Xx9dSxtGqsOFIgPjGZ2cvWIsgF8mQyendsxaftWhaZz8VbD1i+8zdkcoGezT0Z0cVbJX574DkOnruCtpYWFqbGfDWqDxWsFEfJ/37hKht/V8w5j+7amq5NNbvaEASBjT+v4eqVEMXhdNNnUt2xpppcVGQEfit8ycl5TX1PL0aPm4REIiFg03quhFxCR0cXu/LlmTxtlua6hD/E98Ap5HKBno1dGdW2kUr83gvX2XP+OtpaWhjq67KgX3uql7ciN0/G13v+JPyvZ2hJJMzs1RrPGurOTwGCY5+z/NxtZAL0qFOJEQ1U6/Fb+F+svnAXGxPFIYp9XavRs25l4tOzmXEkFEEQyJML9KtXld4uVTVloWyzbRt+4ObVYPT1DRjrs4Aq1Wupye3bto4LZ46SlZXBxj1nleFJic/wX7WI7KwM5HI5fYdOpGEt1TF0MTIO36OXkQtyeno4Map5PY1lOXk3hhl7TrNzXDfq2FuTlv2KGbtPc/dpIt3cajC3yydF1gM+fCwDPEtMZun6X3ienIIECSvm+lDeRv0E7A/tF4BJhy5x+1kKbhUsWd2tkVrahSnpWM7n0IG9BGxcz9ZdBwHVaZTQq9dZu2EzcrmcTm1bM6DPpyrxObm5+K7wIyL6IeVMTZk/czp2tjbk5uaycu3PRERFI5FImDh2JG4uRe9AKukYu3/3Gts3ruRxbBQTP/+Ghk3U16l8aF3uR0SyYs16ZTmHDexH08Zeb61LSfolIyOd5UsXk5DwDBsbO76Ys6DIvP5JhIaG4ujoSLVqitOw+/fvz+HDh1WUnsLs2rVLxZdmaSNOb4l8EDKZnB827WDFvKnsWrmYExdDiXn8VEXGzkrK/IkjaNtU9UFgZW7Ghm/nsHX5V2xcMpdth46RmJKmOR+5HN9th/hx+kj2L5lOYMhNHj5R9bLsVNme7V9NZu8302jj6cLqvQofWS8ys/E/fJKt8yexbcEk/A+fJD1Ls1+zq2EhxD95wk8btzFhynTWr9F8OOTPa1cy0WcGP23cRvyTJ1wLUzhvredeH7+fNrN63UYq2Fdk/96dGuuyZN9J1o3vw8G5owi8eo/oeFUv3Z3q12b/nJHsnTWcEa0bsvzgGQD2B99U/DtnJOsn9uWHg2eQy9X3IMjkAt8F3cKve2N+HdyKPyOe8DA5XU2uXU17dg30ZtdAb+WL1crYgIA+zdg10Jtf+jYnICySxMyXGtsB4ObVYJ7HP2b5+v2MnDiHLT/5apRzb9iMRcsD1MIP791Mw6at+WbVdiZ+/g2//Ky6lkcml7Pkj2DWDWnHwUm9CLz9kOgEdQ/YWa9z2HH5Li4OBf7O9HS0mdjag+lFOIlVyacEYxng6zWbGNStPbtXfcOmpfOwMFN3Q1KSfgEYWt+Rxe00K+xvUtKxDJCYmMCNa2FYW6v7RJPJZPit38DShfPYvHYVp89dIPYv1RPsjx0/hYmJCdv819Krexc2BCjcQhw5rtiPvnHNSr5f/BXrN/2CXF708RQlHWOWVnaM9VlA4+btNF5XkrpUqVSJn1Z+j7/fD3y3aD4r165HJpMVWZeS9sv+vbtwdXPnp43bcHVzZ/++XUXmVZb4+/vToEED5V9hd02g6hcSCvw/auLRo0fExMTQqlUrZdirV69o0KABjRo14tChkq/1FJWeErBkyZJ3CwGdOnUiLU3zS/19uX//Po0bN0ZfX1/NK3pR86YxMTF4eXkpHafm5OSUuBzhUTE42Nlgb2uNrq4ObZo05FyYqgmyvI0VjpUrovWGexBdXR30dHUByM3LQ9Dw8s7nzsPHONha4mBjia6ODu296hF0PVxFxtO5Oob6egC4VK9EQopiIeSlOxF41XHEzMSIcsZGeNVxJPi2Zr9ooZeDadm6LRKJBKdatcnKyiQlJVlFJiUlmezsbJxq1UYikdCydVtCLl8EwN3DU3k0vFMtZxXHlMq6PIqnorU5Dlbm6Opo08HDmaDbUSoyJoYFrlJe5uSS33QPnyXTsIbiJWhpaoypkT53Hz/jTe4+T6WiuTEOZsboamvRroY9QQ/V5TShq62Fno6iDjkyOW/pFgCuhZ6jqXcnJBIJjk4uZGdlkJaSpCbn6OSi0feXRCLhVbbC0Wt2dibmFqoyd+ISqSgth4O0nKK9XKoRdP8vtXTWnrrGiKau6OsUHM1vpKeLR2U7lbCiKMlYjnn8FJlMrvQdZ2RogEEhdzf5lKRfABpWtMZIr3iG+ZKOZYDN/usYNnIcaHDtcz8yCvvydlSws0NXVxfv5k0JDrmiIhMcEkq71i0BaNGkMddu3kYQBB79FYe7q8KyY2FuhomxMRFR0UXWpaRjzNq2ApWq1ECipflVV5K6GBjoK+/5nJwcjW1VmJL2S+jli3i3Ubgw8m7TnpBLF96aX1kxduxYwsLClH/5fho/hN27d9O7d28VNxuPHj0iLCyMnTt3MnXqVKKjix4vxUFUet7B2zT34io9R48eVVmYVRKkUil+fn5q7iLy502PHTtGeHg4u3btIjxcoRzMmjWLadOmERUVhYWFBZs2lXw3UWJKqtJbNoCN1ILEZPWv8KJ4npTC4Blf0X38TAb36IC1VHP7JKa+wK5QnI2FGQmpRe/uOHTuCk1cnQBIeONa27dcm5KUhFWhr1pLK2tSkpLUZCytrN8qA3Dy+DE8GqhbGBLSMrEr5IzUxtyU5y/UT/nefe4anRf5s/LwWWb1Upjja9pbc/ZOFHkyOXHJadx7/JznqeqWgoTMV9iaFDjltTUxJDHrlZrcqain9NtxhplHQnmWUWDNeZbxkn47ztBpy3GG13fEulBab5KanIDUqsDjtdTKhpTkhCLl3+TT/mO4eDaQKSO7sPzraQwdqzqmEzKysTMr8HFnU86I5+lZKjL3nibxLD2L5k6ap/qKQ0nG8l/xzzExNmL2srUM/WIRP27dh0ymbrkoab+8DyUdyyGXLmJpaUXVatU1pp+UnIJ1Ie/y1pZSkpKT1WRs/iujra2NsbER6ekZVK9ameDQMGQyGfHPnhMRHU1Covo9lE9Jx9i7KEldAO49iGDkBB9GT57OtAnj3uoTq6T9kpaWqnSCa2EhJS2t+M/bv5Oi/D9qYvfu3QwYMEDteoBq1arRsmVLlfU+H8K/WumJjY2lVq1aDBo0CGdnZ3r37k12djZVqlRh1qxZeHh4sG/fPnbt2oWLiwt169Zl1izFWo3Zs2fz8uVL3NzcGDRI4RF4+/btNGzYEDc3N8aNG6dUmKpUqUJSUhKxsbE4OzszZswY6tSpQ7t27ZROT/38/Khduzaurq7079+/yDLb2Njg6emJ7n8tJfkUnjfV09NTzpsKgsDp06fp3Vvh/XfYsGFKE2F0dDSNGjXCxcWFL7/8EhMTE415FjZf/vLrbyVo8QJsraRs/2ER+35cwtGgYFLSSr5N9UjwNcJj4hjasUUplPDDz4I1HAAAIABJREFU2Ld7O9ra2rTwbvPBafRv7sGRr8YytVsLNhy/BECPRq7YmpswcPlWlu0/Tb2q9mgV8fX6LppXteOP4W3ZM8gbr0o2fHXimjLOztSQPYO8OTy0NX/cf0xytvqLubS4dP5PmrXqgt/mP/h8wUrWr1z41qmON5HLBZYHhjCjGFNYHwuZTMbNe5FMHtqXzd99ydOERI4EXXz3hRp4W7+UFa9fveLXPTsYMGT4R0m/Y9vWWFta8tm0mazbuIU6tZw+eBz/E3B2qsnmdatZt8KXnfsOlIoVvThIJJJ3Otj+p+Dp6UlkZCQxMTHk5OSwe/dujbuw7t+/T2pqKo0bN1aGpaamKs+rS0pK4uLFi0WuBSou//qFzA8ePGDTpk00adKEkSNHsm7dOgAsLS25du0aT58+pVGjRly9ehULCwvatWvHoUOH+O6771izZo1yVfm9e/fYs2cPFy9eRFdXlwkTJrBjxw41b+mRkZHs2rWLDRs20LdvX/bv38/gwYP57rvviImJQV9f/4OmwjTNm4aEhJCcnIy5uTk6OjrK8Pz5VB8fH3x8fBgwYADr168vMu2xY8cqTZb5Z5tYSy1IKPQ1nJCSinWhr+XiYi01p1ole27ci1RZHKqMtzDjWaH1PgmpL7CxUPcRFnI3kk2/n2bjnPHo6SrqamNhRtj9AlPo89QXNKhV8PV69PdDHP/zCAA1ajiRlFjwBZmclIjUStVcLrWyUpm2elPm1IlAwkIv8/WS5RofSDbmJjxLK7DsJKRl8B/2zjssiutrwO/u0hQQ2F2KAoKKoiCIAoIdRWLHHnuvUWNLbDEaNTFqNIqosaBRY8MaNfYudsUWFAsqNkA6UhXY3e+P1YV1F4MB/fJL9n2ePMGZc+fM3Lkze+bcc8+x1hL/8ZaWdWowe9sRQFkJfkKngiDMvgs34mCp2d9WJkbEF4rDic/MwfKdqu/mZQxUf3dwdWDxudsax7E0KUMVSTmux6TQvGpBFfSj+7dz6qjSaK7s5EJKUkF8VUpSAmKJZgxIUZw+upcJ3wUDULW6O3l5r0lNTeWtb8fKtCwvXhZ4dhLSs7EuV+D5ycrN40FCKoPXKmO4kjJzGLP5GIt7NsfVtuBr+a8oyVi2klhQ1dEeW2ulvsbetbkV9UhTrpTuS1GU1liOi4slIf4FY0cOUW0fP3oYu3/fhaWl8hqlEjGJhTwUickpSCUSteNLJWISkpKwlEqQyWRkZWVTrpwpAoGAEUMGqOS+nPANdrYV1NqW5hj7K0pyLYVxsLejTBkjop88xbmqk2p7ab5jzM0tSElJRiyWkJKSjJnZ/0YeHT09PZYuXUqLFi2QyWQMHDgQV1dXpk+fjpeXl8oACg0NpXv37mrvzjt37jBs2DCEQiFyuZzJkyeX2Oj53zWxSwl7e3saNGgAQO/evTl7VjlP2q1bNwCuXLmCn58flpaW6Onp0atXL8LCwjSOc/z4ca5evYq3tzceHh4cP36cR480X36VKlXCw8MDAE9PT1UhVHd3d3r16sXGjRtVBsrH5sKFC3Tt2hWAnj17flDbGk6OPIuLJzY+kby8fI6du0wjL+0ra94lITmFV6+VX0TpmVn8efcBFSvYaJV1rWTHs/hkYhJTyMvP5/ClmzSpXUNN5u6TGGav20XQmP6IyxV4q+rVrMbFW1GkZ2WTnpXNxVtR1KtZsFqidbsOBC0NIWhpCD71GnLq+FEUCgX37kZibGysciW/RSyWULZsWe7djUShUHDq+FHq+ipXBV0Lv8zvO7byzXc/YGik/mOmupaK5XmamMrz5DTy8mUcunaHJm5OajJPElJUf4fdfkjFN4ZNTm4e2W/67MLdx4hEQqqU14xhcLE251laFjEvs8iTyTkSFUOTyup9W3ha5XR0HJUslC/w+IwcXuUrvZPpr3K5EZuMg4W69y+gTVdmB21idtAmPH2bcPbkARQKBQ/uRVDW2ERrXEVRSCxtuP2nMn4i5lk0ebm5iMXigv6yteRpSjrPUzOU/RXxiCbVC6axTI0MOD25NwfHd+Pg+G6421l+sMEDJRvLNapUIjM7m9Q305RXb92hkl15DbmS3JfiUFpj2bFSZdZv2UXIui2ErNuCRGrJwuCVKoMHoHpVJ2Ji44h7EU9eXh4nw85Sv676B0s9H2+OHD+lvJZzF6jtXlMZw/XqNTmvlNcZfv0mIpEQx4r2am1Lc4z9FSW5lrgX8SpvfnxCAs+ex2BjpW6QleY7pq5vfU4eOwzAyWOHqevboNT64WPTunVr7t+/z8OHD5k6dSoAs2bNUvP4zJgxQyOHT/369YmIiODmzZtEREQwaNCgEp/Lf97T8+4X+dt/v62UXlwUCgX9+vVjzpw575UzLBTkKBKJVNNb+/fvJywsjD/++IPZs2cTERHxQcZPUfOmEomEtLQ08vPz0dPTe+986oegJxLx1aCejJ0dhFwup23TBlS2t2VV6G5qVHGkkbcHkQ+imTz/FzKysjh79Sart+1l86JZPH4eR/Bv2xAIBCgUCnq2+wwnB7si9Uzq3Z6RC9Ygl8sJbORNFVsblu86gkslO5rUdiFo6wGyX+cycdlGAGwk5gSN7Y+ZSVkGB/rTe+ZSAIa098fMpKxWPZ7ePly9conhg3orl5OOK8iiO3bUEIKWhgAwbMRYghfN4/Xr13h61cXTS7maZ9XyYPLy8vhu6gQAnJ1dCA5SDzTXEwmZ0qU5X/yyHblcQQdfN5zKS1m2/wyuFW3wc6tK6JnrXLz3GH2RCNMyhnzfuw0AKRnZfLF8G0KBACszU2b3aaO9v4RCJvq5M2rPBWRyBe1dK1JFUo7lF+/gYmVOk8rlCb3xiLDoF4iEAsoZGjAjoDYA0akZLNp7G4EAFAroU8eJqtJyRY6BWp4NuBF+nq+Hd8LA0IghX05T7Zs6thezgzYBsGVdMBfCjpD7+hWjB7bFLyCQTj2G0nPAGNYs+5FDezcjEAgYOma62vOoJxIypU09vvjtkLK/6lTDycqCZcev4morxa+6g8Y5FabVwq1kvs4lTybn5N0nrOjbkipWmh6ckoxlkUjIl3268uWsBSgUUL2yA+39G5fqfQEYtOMMj1MyycnLp9Waw0xrXpv6Dto9HiUdy3+FSCTiy+GDmfTd98jlclo1b4ajQ0XWbtyCc1Un6vt40zrAnzkLg+kzdCSmJiZ8O3EcAGkvXzLpu+8RCgRIJWKmjB/9Xl0lHWOPoiIJmjORrMx0blw5w64tqzhx7FCpXMutyDts2fE7enp6CAQCRg8fgplZ0c9LSe9Lp649mD9nFseOHMTSyvqjL1kvq+VZ+Tfwn6699fjxYypVqsT58+epV68egwcPpkaNGixZsoTw8HCkUilxcXFq01stWrTgyy+/pH379lhYWJCQkIC+vj6RkZG0b9+ec+fOYWVlRUpKChkZGTg4OODo6Eh4eDiZmZm0bduWW7eU6c8XLFhAZmYm06dP5+nTpzg6OpKXl4eDgwORkZHvDX6eMWMGJiYmqoDm/Px8qlWrxvHjx7G1tcXb25vNmzfj6upK165d6dy5M927d2f48OG4u7szYsQI2rRpQ9++fenWrRurVq1i/PjxZGZmvrfPdGUoio+uDMWHoytD8eHoylB8GLoyFMUjecbgYslJZqz+aOfwMfjPT285OzuzbNkyatSoQWpqKl988YXa/vLlyzN37lyaNm1KrVq18PT0pH379oAy1uXttJSLiws//PADn332Ge7u7gQEBBAXF1esc5DJZPTu3Rs3Nzdq167N6NGjizR4Xrx4gZ2dHQsXLuSHH37Azs6O9PR0tXnTGjVq8Pnnn+PqqlxGO2/ePBYuXIiTkxPJyckqF2FQUBALFy7E3d2dBw8eYGamGSujQ4cOHTp0/Fv4z09v6enpsXHjRrVtb+Ns3tKjRw+NZXSgNCbmzStIltWtWzdVLJC240mlUpWXB1Bbdv42luivsLGx4fnz51r3tW7dmtatW2tsr1y5MpcvX9bYbmtry8WLFxEIBISGhnLv3r1inYMOHTp06NDxv8h/fnqr8HTTf40zZ84watQoFAoF5ubm/Prrrzg5Of11Qx06dOjQ8a/m3zq99Z82ev7JrF27lsWLF6tta9CgAcuWLft/OiMdOnTo0PFfQWf06NDBpwn+g08T/PmxA2aNuimv4VMEM36q4M9PEfz7sfsLlH32bwr+/VTP5afQc/Tm64+qI6CWcgXt5JCPl3gTYO4Qo092Xz4G/1aj5z8fyKxDhw4dOnTo+G+gM3p06NChQ4cOHf8J/vOrt3T8fS5fvc6ykF+Ry+W0DvCnR9dOavtz8/KYtzCY+w8fUc7UlGkTx2NjbcXL9Axmzp3PvaiHtPD3Y/TwIe/Vc/5xPAvCIpApoINrRQZ4VVPbvzfyKYvP3sbKRJkJ+XP3ynSsWZC4LvN1Hl03nsCvSnkm+blr1XEu6jnzDlxErpDTsY4zgxprz8h77HY0X209weZhgbjaWnLhQQyLj14hTyZHXyRkXIu6+FSuoLUtKJNYrl65lKtXLikTlI2fSBWnahpyD6LuE7xwHrm5r/H09mHwsFGqxH379u7i4L49CIVCPL19mffjLA0dG0J+5ubV8xgaGjF0zHQcq1TX0LF9wy+cPXmArKwMVm89rdqel5fLykUziH54FxNTM0ZNmA3V1dMZXLh+i6C1W5DJ5QT6N6JvR/VVg9cj7xO0LpSHT54za+xQVYmR+9FPmR+ykaycVwiFAvp3akPzBkXXziqN/gLYvWsb61av4Lctv1NOS2qGkurZsnEdRw/vp9yb0gC9+w2iRpXOam3/7vPylviERAaOHEu/Hp/zeaf2RfbZp3guP9Wzr1Ao2LF2Hrevn8HA0Ig+I77HvrJ6GYLc1zmsWfg1SfHPEAhFuHk2oX2vsQAc3/cbF47vQigSYVLOgt5fzAIqaehpV08PZ3shefmw/XQescmaUR8iIQTW16NyBSEKBRy5ks+tx3La+iq3AejrgYmRgJm/aU7RleT+b96+i4NHjyMUChk1dCDedWprHF9H8dB5ev6f6d+/Pzt27ACUeXOys7PfKz916lTs7e01ioO+fv2abt264eTkhI+Pj9qy+zlz5uDk5ISzszOHDx8ulfOWyWQErwhhzoyp/LosiBNhZ3n89JmazMEjxzExMWHDqmV0bt+WkHUbADAw0GdArx4MH9hX26HV9cgVzD31J8Ht67GjdzMO34/hUbJmdfHPqtmypWdTtvRsqmbwACy/eJfathKNNgU65Py47zy/9PmM30d15lDEIx4maFYwznqdy6aLt3GzK0jJb25sSHCvAHaO6sT3nRozdedpjXaFuRp+ibiYGJav3sCI0eNZsTRIq9zKZYsYOeYrlq/eQFxMDNfClSkHIm5e5/LF8wQtC2HJirV06Py5RtubV88TH/eMBSt2MnDkFNYun6chA1C7biNmLlinsf300b0Ym5jy88pdtAzswdb1S9X2y2Ryfl6ziYVTx7Jl0fccPXeZ6GexajI2UjHTRg4goKF6ll8jQwOmfzmIzYtmsWjqOILWbSUjq+gxX9L+AkhMTODGtXAsLYuu2VQaegI7dFGVHPDy9lVrV5Ln5S3L16yjruf7f+w+xXP5qZ59gMjrZ0l88YTvgvfRY+h0Qlf/oFXOv10/pgXtZfJP23h07zq3rytjz+wdqzNx7ha+WbCT2r4B7N64SKOts70QqZmABdty2XU2jw4N9TVkAJp66JH1Cn7elsui7bk8ilMWx913MZ/gXbkE78rlwm0Ztx/LSrXPHj99xsmws6xZFsTcGd+yeHmIqvzFx8TQUlys//7X0Bk9/yCKY/S0a9dOa86dNWvWYGFhwYMHDxg3bpyqGnxkZCShoaHcvn2bQ4cOMWLEiFJ5YO5GPcC2vA0VbGzQ19enaeOGnL90RU3m/KXLfObvB0CTBvW4djMChUJBGSMj3FxraFSK18bt+FTszY2xMzNGXyTks6q2nHr0otjneSchjZTs1/hWLPoH79bzROzF5bATl0NfT0RLt8qcuvtUQ27Z8WsMaOiOoZ5Ita1GeSlWb4pgOllZ8Do/n9z8ovv38sXz+PkHIBAIcK7uQlZWJikpyWoyKSnJZGdn41zdBYFAgJ9/AJcuKit3H9y/l85de6CvryxOaW6umSr+2uUwGjZtjUAgwMnZjeysDNJSkjTknJzdtNYxunbpNA2bKctc1G3QjNt/XqHweofIB9HY2Vhha22Jvr4ezRvUJSz8htoxyltJcXKwR/hOmZeKFWywL28NKIvNWpiZkpaeQVGUtL8Afl31C/0GDoP3VKUuDT3voyTPC8DZC5cob22lUaeqNPUU97n8VM8+wJ/hJ6nbuB0CgYBK1WqRk5XBy9RENRkDwzJUq6n0Furp6WNfqQZpycoipdVq1sXAsAwAjlXdSUuJ511cHIRci1I+s88SFJQxANMymufi5Szi5I18ABRAtpZ461pVRNx4KNfYXpI+O3/pCk0bN8RAX5/yNtbYlrfhbtSDojtNx3vRGT0fgaysLNq0aUOtWrWoWbMmW7duZdasWXh7e1OzZk2GDh3Ku4vmgoODiY2NpWnTpjRt2rTIY/v6+lK+vGZBwz179tCvXz8AunTpwvHjx1EoFOzZs4fu3btjaGhIpUqVcHJyUhlN33//Pc7OzjRs2JAePXqwYMECjeMWRVJyCpaFKgRbSsQkJSdryFi9kRGJRBgblyX9PT9w2kjIfIW1ScEbyNqkjFphxrccfxBLt00nmbj/Mi8ylPXM5AoFi87cYmxD1/fryMjGxqyg1ppVubLEp2epydyJTeJFehaNnSu+21zFscjH1CgvxaCQUfQuKUlJSAt5HCRSS1KSkjRkJFJLrTKxsc+JvB3BhLEjmDpxLFH372roSE1OQCy1Vv1bLLUiJTlBQ67Ic0xJRPKmvUikR1ljE1JTCzxfiSmpWBWqQm4ltiAxWdMz9lfcjnpEXn6+qkK51nMpYX9dunAOiURKpcpV3nsuJdUDsP+P3YwZMZgli34iM0N9nJfkecnJySF052769tD06r3Lp3guP9WzD5CWkoCFtKAwq7nEmrSUosdydlY6EVdP4+zmq7HvwonfcfFoqLG9nLGAtMyC9/HLLAXljNUNZCPlNwafeenxZUcDevrrY/KOYWRuAhamAh7Gaho9JemzpORkLKUFnmqpVEJScgo6/h46o+cjcOjQISpUqMDNmze5desWLVu2ZNSoUVy5coVbt26Rk5PDvn371NqMHj2aChUqcPLkSU6ePPnBOmNiYrC3V34F6unpYWZmRnJystp2ADs7O2JiYrhy5Qo7d+7k5s2bHDx4kPDw8CKPvWrVKry8vPDy8mLT1u0ffG4fm8aVbNjXP4CtvZriU9GK745eA2D7n9E0cLTGWttn2wcglytYcOgSX7UoOvbkQUIqQUeuMC3w41Y+lstkZGSk89OiZfQbNIz5c2ZpGND/CySlpjFryRq+HTEAofDjvIZev3rFjq2b6NGn/0c5fmFatQlkxZqNLFq6CguxhLWrl5fasddv3kaX9m0pU6Zk4/jfjkyWz7rFk/Br1ROptXoB48th+3j66Db+gf3/1rGFAjA3EfAkXs6S33N5miCntY+6t6pWFRG3omX8Dz6O/yl0gcwfATc3N7766ismTZpE27ZtadSoETt37uSnn34iOzublJQUXF1dadeu3f/bOZ47d4727dtjZGSEkZHRe89l6NChDB06FCjI0yGViEks9JWbmJyCVKIeNyOViElISsJSKkEmk5GVlU25cqYfdJ5WJkbEZ+ao/h2fmYOlsZGajHkZA9XfHVwdWHzuNgB/vkjlekwy2/+MJjtPRr5MThl9EaMbqHt+rEzL8uJlgWcnIT0b63IFnp+s3DweJKQyeO0BAJIycxiz+RiLezbH1daS+JdZjNtyjB86NcFerFll+cAfuzlyeD8AVas6k5RY8KWanJSIWKo+xSSWSklOStQqI5FaUq9+IwQCAdWcayAQCEhNTeXo/l2cOqos0lrZyYWUpAI3fkpSAmJJ0dN77yIWW5KcFI9Yao1Mlk92ViYWFgWeHUuxBQmFPDsJKalYSopfkTkrO4ev5gQzrEdHalbT9MCUVn/FxcWSEP+CsSOHqLaPHz2M+Yt+gSq2pXpfzC0KYhsCWrZh9oxv1NqW5Hm5cz+KsPMXWLVuA5lZWQgFQgwM9OnQVrPkzKd4Lj+2jtOHQjl/fCcADlVcSU0qmM5OS47HXKx9LG9ZOQtLGweatumjtv3unxc5/HsIY2f8qpoWBhjdSfn380T5G4NGaa2YGQtIz1K3XLJfQ26egtvRSi9OxCMZ3s7qHt1alUXsPpen9dxK0mdSiYTEpAKvUFJSMlLJ/14szT8FnafnI1CtWjWuXbuGm5sb3377LbNmzWLEiBHs2LGDiIgIhgwZwqtXpZsYy9bWlmfPlIFx+fn5vHz5EolEorYd4Pnz59jalrwyb/WqTsTExhH3Ip68vDxOhp2lfl0vNZl6Pt4cOX4KgNPnLlDbvabaipri4GJtzrO0LGJeZpEnk3MkKoYmlW3UZApPd52OjqOShfLlOruFJwcGfsa+AZ8xtqErbWrYaxg8AK62ljxNSed5agZ5+TIORTyiSfWCaSxTIwNOT+7NwfHdODi+G+52liqDJz3nNaM2HmFMgDe1Haw1jg3Qul0HVYCrT72GnDp+FIVCwb27kRgbGyMWq7/8xGIJZcuW5d7dSBQKBaeOH6Wub30AfHwbEPGnMn4m5vkz8vPzsbCwIKBNV2YHbWJ20CY8fZtw9uQBFAoFD+5FUNbYRGvsTlHUrtuYsyeUxsDlcydwcfdSu281nBx5FhdPbHwieXn5HDt3mUZe2le7vUteXj6T5i+jVZN6qhVdH6u/HCtVZv2WXYSs20LIui1IpJYsDF6JhVhcqnoAtfifS+fPUNFBfYVQSZ6XxfN+YPOaFWxes4LOgW3p2bWTVoOnpHqKy8fW0aRld6bM386U+dtxr9uMy2F/oFAoiL5/kzJlTTGz0JwO/SN0CTnZGXTur57U9Fn0HUJDZjFsYjCmZur3823w8e3HcupUVRow9lYCXuVCRg4a3HkqV63ScqogIj61wDCyNBNQxlDA0wTtbp6S9Fn9ul6cDDtLbl4ecS/iiYmNo3rV/61yQYcOHcLZ2RknJyfmzp2rsX/dunVYWlri4eGBh4cHq1cXJDxcv349VatWpWrVqqxfv77E56Lz9HwEYmNjEYvF9O7dG3Nzc9UNlEqlZGZmsmPHDrp06aLRztTUlIyMDKTS4v9AvSUwMJD169dTr149duzYQbNmzRAIBAQGBtKzZ0/Gjx9PbGwsUVFR1K1bFz09PYYNG8aUKVPIz89n3759Km9OcRCJRHw5fDCTvvseuVxOq+bNcHSoyNqNW3Cu6kR9H29aB/gzZ2EwfYaOxNTEhG8njlO17zloONnZOeTl53Pu4mXmzZquNUhTTyhkop87o/ZcQCZX0N61IlUk5Vh+8Q4uVuY0qVye0BuPCIt+gUgooJyhATMCPmw5p55IyJQ29fjit0PI5Qo61KmGk5UFy45fxdVWil91hyLbhl6K5GlKOqtOXWfVqesALO/bEsm7E/5v8PT24eqVSwwf1Fu5NHpcwUt67KghBC0NAWDYiLEEL5rH69ev8fSqi6eXchWU/2etWBo0n9FfDERPT48x4ydp/JjU8mzAjfDzfD28EwaGRgz5cppq39SxvZgdtAmALeuCuRB2hNzXrxg9sC1+AYF06jGUJgGBrFj0HV8N64SJaTlGfj37nf4S8dWgnoydHYRcLqdt0wZUtrdlVehualRxpJG3B5EPopk8/xcysrI4e/Umq7ftZfOiWRy/cIUbd6JIz8jiwMnzAHw7cgDVKmmPlSppfxWXkupZv2Yl0Y8eIhAIsLK25osvx6sdv6TPS3H5FM/lp3r2AVxrN+L2tTPMHN0GfQMjeo/4XrVvzoSuTJm/ndTkFxzeFYK1bSXmTVIWfG7Ssjv1/Tuze+NCXr/KZs1CZXFnC6kNAZtXqem490xOdXshE7oZqJasv2V0JwOCd+UCcPByHt38DGjrC1mvFGpytaqIuPmw6AUMJekzR4eK+DWsz8ARY94cZwgiUdFxg/80ZDIZI0eO5OjRo9jZ2eHt7U1gYCAuLuqpB7p168bSpeorRVNSUpg5cybh4eEIBAI8PT0JDAxU8zx/KLoyFB+Bw4cPM2HCBIRCIfr6+ixfvpzdu3ezZcsWbGxsqFatGg4ODsyYMYP+/fvTtm1bunTpwpIlS1i6dKkqtkcbEydOZPPmzcTGxlKhQgUGDx7MjBkzePXqFX369OH69euIxWJCQ0OpXLkyALNnz+bXX39FT0+PoKAgWrVqBcCMGTPYvHkz1tbWWFlZ0bJlS4YMeX/eDF0ZiuKjK0Px4ejKUHw4ujIUH4auDEXxKO472GTk+9+jFy5cYMaMGap0KXPmzAFgypQpKpl169YRHh6uYfRs2bKFU6dOsXLlSgCGDRuGn58fPXr0KPZ1vIvO0/MRaNGiBS1atFDb5uXlxQ8/aOaYWLdunervL7/8ki+//PK9x/7pp5/46SfNQWZkZMT27dqDjKdOncrUqVM1tn/99dfMmDGD7OxsGjdujKen53t169ChQ4cOHYVZtWoVq1YVeM8Kx4ACWhfTXLp0SeM4O3fuJCwsjGrVqrFo0SLs7e2LXIhTEnRGz3+YoUOHEhkZyatXr+jXrx916tT5/z4lHTp06NDxD0CvmGEWQ7sN/aDQCG20a9eOHj16YGhoyMqVK+nXrx8nTpwo0TGLQje99Q/Fx8eH16/V3bwbNmzAzc3t/+mMdOjQoUPHf4XiTv+/ncYviuJMbxVGJpMhFot5+fKlbnrrv4Q2998/gVeH13zU4xu1GAR8mtiRTxU78CnibT5VTM+niIP5t8X0ZF3Y/VH1GNfr8Eli4ODfFQfzKe7//3JE7VLfAAAgAElEQVRMT2nh7e1NVFQU0dHR2NraEhoayubNm9Vk4uLiVEl39+7dS40aNQBlqMg333yjSo565MgRldH0d9EZPTp06NChQ4eOj4Kenh5Lly6lRYsWyGQyBg4ciKurK9OnT8fLy4vAwECCg4PZu3cvenp6iMViVayrWCxm2rRpeHt7AzB9+nTE4pLlKNIZPTp06NChQ4eOj0br1q1p3Vo9t9SsWbNUf8+ZM6dID87AgQMZOHBgqZ2LzujR8bc5F/mIebuOI5cr6FjPnUEB6vVutp29ztYz1xEJhZQx1Gd6txZUKS8lL1/GrK2HiXz6AqFAwMTO/nhXLbqm1YXrtwhauwWZXE6gfyP6dlR/eK5H3idoXSgPnzxn1tihaknv9p86x7qdykR7/Tu3oY2f9jIRCoWCHWvncfv6GQwMjegz4nvsK6vnkch9ncOahV+TFP8MgVCEm2cT2vcaC8CDyHB2rP+J2CdRDBg7j9q+nxWpZ0PIz9y8eh5DQyOGjpmOY5XqGnLbN/zC2ZMHyMrKYPVWzcrtV86fIHjeZGYuWEfd6vVKVcfBPZs4dWQvIpEIUzNzZZ6fN9Nb7+pZvXIpV69cUua2GT+RKk7VNOQeRN0neOE8cnNf4+ntw+BhoxAIBMyfM4uYGGXizKzMTIxNTDh88ECp6tj0269cvngegVCAmZk5Y8ZPQizRDNAsqR6AfXt3cXDfHoRCIZ7evsz7cZZa23N/3mPB5r3I5Ao6NvZmQFv1GnsbD4Xxe9gVREIhFqbGfDeoKxWkynwkXgMm42SnTMppIzEnaGx/jXN7y/nH8SwIi0CmgA6uFRngpX4deyOfsvjsbaxMlJnNP3evTMeaylxU3kv24CRRZhW3MS3LonZF5ztqV08PZ3uhKrdNbLJmeKhICIH19ahcQYhCAUeu5HPrsZyGbiK8nUXI5cqcNzvC8kjL1NRx+ep1loX8ilwup3WAPz26dlLbn5uXx7yFwdx/+IhypqZMmzgeG2srXqZnMHPufO5FPaSFvx+jhxediqOk9z4jI50Fc74nIeEFVlY2TJgyHRNTzezTf/daADZv38XBo8cRCoWMGjoQ7zoflotMRwG6jMw6/hYyuZwftx/jl+Fd+f2bQRy6eoeHceoFGlt7urBzykC2TerPAP+6LPhdmXto5/mbyv9PGciKkZ/z8+8nkcu1x9PLZHJ+XrOJhVPHsmXR9xw9d5noZ7FqMjZSMdNGDiCgofoL+mVGJr9u/4PVP37DmjlT+XX7H6RnqhcSfUvk9bMkvnjCd8H76DF0OqGrNdMLAPi368e0oL1M/mkbj+5d5/Z1ZeyRhbQ8fUb8gFfDVu/tt5tXzxMf94wFK3YycOQU1i6fp1Wudt1GzFywTuu+nOwsDv8RSpUi5vNLqsOhkjOzFq7nx+DNeNdvRui6JVrbXw2/RFxMDMtXb2DE6PGsWBqkVW7lskWMHPMVy1dvIC4mhmvhyoK3E6ZMV2VErtegMfXqNyp1HR27dGPxL6sJWhqCd916bN284aNcS8TN61y+eJ6gZSEsWbGWDp3Vi4PK5HLmbdjNkvED2fnjeA5dusmjGPWK384Otmz87ku2/TCO5t5uLN5WYAAaGugT+v1YQr8f+16DRyZXMPfUnwS3r8eO3s04fD+GR8npGnKfVbNlS8+mbOnZVGXwABjqiVTb32fwONsLkZoJWLAtl11n8+jQUHvV9KYeemS9gp+35bJoey6P4pRlHGKTFCz9PZfFu3KJiJbTqq5me5lMRvCKEObMmMqvy4I4EXaWx0+fqckcPHIcExMTNqxaRuf2bQlZp7y/Bgb6DOjVg+ED+xZ5DW8p6b3fuW0L7h61Wb56A+4etdm5fUupXsvjp884GXaWNcuCmDvjWxYvD0EmKzoRoo738z9t9Kxbt47Y2Ni/Fiwmjx8/1giwKg79+/dnx44dRe4/c+YMrq6ueHh4kJOjJb85kJaWxi+//PKXulq2bIm5uTlt27ZV2x4dHY2Pjw9OTk5069aN3FxlFtHXr1/TrVs3nJyc8PHx4fHjx8W/sPdw60kc9pbm2EnN0dcT0bJODU5FPFCTMSljqPo7JzePt4mDH71Ipm5V5YtWYmqMaVlDbj97gTYiH0RjZ2OFrbUl+vp6NG9Ql7DwG2oy5a2kODnYI3wnM/Glm7fxdnfBzNSEcibGeLu7cPGG9sDCP8NPUrdxOwQCAZWq1SInK4OXqYlqMgaGZahWU1l0VE9PH/tKNUhLVv5wSaxssXWohkDw/kfq2uUwGjZtjUAgwMnZjeysDNJSkjTknJzdiiwdsXPzStp27ou+gYHW/SXV4eLuhaGhkUqmqArtly+ex88/AIFAgHN1F7KyMtXKMYCyPEN2djbO1V0QCAT4+Qdw6eI5NRmFQsG5M6do1KRZqesoW7aghtqrV68oqhJCSfUc3L+Xzl17qGo7mZurZ4y99egZdtYS7Kwk6Ovp0cKnFqeuR6rJeNeoQhlDZXu3KhVJSPnw4PTb8anYmxtjZ2aMvkjIZ1VtOfVI+7NVElwchFyLUv7wPktQUMYAtNX19XIWcfJGPgAKlDWsAB7Fycl787v9LEGOmbHmjbkb9QDb8jZUsLFBX1+fpo0bcv7SFTWZ85cu85m/HwBNGtTj2s0IFAoFZYyMcHOtgb6+dmOsMCW995cvnqNpc2VetqbNW3DpwtlSvZbzl67QtHFDDPT1KW9jjW15G+5GPdDQoaN4/OeMnvz8/CL3/V2j56/YtGkTU6ZM4caNG0VWSi6u0TNhwgQ2bND8Wp00aRLjxo3jwYMHWFhYsGaNcpXVmjVrsLCw4MGDB4wbN45JkyaV7GLekJCWiY15gQvXytyU+JcZGnKhYddoM3MVi/acZlJnfwCq2Vpy+tYD8mVyniencedZPPGpml+jAIkpqVgVKmZpJbYgsVCxy/eRmJKGtbQg6M1KYkFiSppW2bSUBCykBTW9zCXWpKVo/7EHyM5KJ+LqaZzdfIuU0UZqcgJiaUGNLrHUqkijQhuPH94lOSkeD6+GH01HYU4f3Yu7Zz2t+1KSkpBaFhR/lEgtSUlK0pCRSC3fKxN560/MzS2oYKteGbu0dGxcv4ZBfbsRduoYPfoM+CjXEhv7nMjbEUwYO4KpE8cSdf+uWtvE1JfYiM1V/7ayMCMhtWijZnfYFRq4O6v+nZuXT68ZwfSdtZSTV28X2S4h8xXWhUqgWJuUUatN95bjD2LptukkE/df5kWhQlO5+XJ6h56i39YwTj6MK1JPOWMBaZkF3tmXWQrKvWO4GL2xyT/z0uPLjgb09NdHW3UWL2cR959rei6SklOwLJQrxlIiJik5WUPG6o2MSCTC2Lgs6ema76H3UdJ7n5aWqqrTZmEhJi1N8/1UkmtJSk7GUlpQN0wqlZCUnPJB16ijgH+c0ZOVlUWbNm2oVasWNWvWZOvWrcyaNQtvb29q1qzJ0KFDlfEXO3YQHh5Or169VB4UR0dHkt4MxPDwcPz8/ABluYU+ffrQoEED+vTpw+PHj2nUqBF16tShTp06nD+vrAE0efJkzpw5g4eHB4sWLUImkzFhwgS8vb1xd3dX5QpQKBSMGjUKZ2dnmjdvTkJC0T8oq1evZtu2bUybNo1evXqRmZmJv78/derUwc3NjT179qh0P3z4EA8PDyZMmFDk8fz9/TF9Z75YoVBw4sQJVT2vfv36sXu3cpnsnj176NevHwBdunTh+PHjKBQKsrOz+fzzz3FxcaFjx474+PgQHh6uVeeqVavw8vLCy8uLNQc040veR/fGddj/3VDGBjYh5MgFADr4umNtbkLPBb8xf+cJalWyRSj8xw3FIpHJ8lm3eBJ+rXoitdb8of5YyOVyNv0aRM8BYz6JvnOnDhL94A5tOvb5a+EScOb0CRr5aXp5Sove/Qax5retNPZrzoE/Ps7ycblMRkZGOj8tWka/QcOYP2cWfzcF2v7z14iMfk7fVk0Ktv08mU0zRvPj8B4s2PwHzxKS33OE99O4kg37+gewtVdTfCpa8d3Ra6p9+wYEsLG7H7NbevJzWATP0rRPBxcHoYA31cvlLPk9l6cJclr7qHtePJyE2EmFnL7575iuEQgEH1xUWcen5R8XyHzo0CEqVKjA/v3K4NOXL18SEBDA9OnTAejTpw/79u2jS5cuLF26lAULFuDlpb1ac2EiIyM5e/YsZcqUITs7m6NHj2JkZERUVBQ9evQgPDycuXPnsmDBAvbt2wcof+zNzMy4cuUKr1+/pkGDBnz22Wdcv36de/fuERkZSXx8PC4uLkVGlw8ePJizZ8+q6mvl5+fz+++/U65cOZKSkvD19SUwMJC5c+dy69Ytbty4ofU47yM5ORlzc3P09JS3s3Cq7sJpvPX09DAzMyM5OZl169ZhYWFBZGQkt27dwsPDo8jjF04r/jZPj5W5CS/SCr6oEtIysDbTDN57S8s6NZi97YjyPERCJnTyV+3ru3AjDpbaC8hZii1IKOTZSUhJxVJSvGJzlmJzrt2+V9A2OZU6rgVfz6cPhXL++E4AHKq4kppUMA2QlhyPubjg668wW1bOwtLGgaZtimcMHN2/nVNHlT+2lZ1cSEkqiOVISUpALNGu511e5WTz/MlDfvz2CwBepiazaPbXuDqu4OiRS6Wi4y23blxm7/a1fDN7hWrKBuDAH7s5clj5bFat6kxSYoHBn5yUiPidLK5iqZTkpMQiZWQyGRfOn+Xn4BUfTcdbmjT15/vvptCjd/9S1yORWlKvfiMEAgHVnGsgEAhITU1VLa+1tDDjRSEvY0LqS6wsNIPDL92OYs0fJ1g9ZTgG+gWv57eydlYSvKpX5t6TGOytJBrtrUyMiM8s8NzEZ+ZgaWykJmNepuB+dnB1YPG524XaK10xdmbGeNpJuZf4EnvzginC0Z2UbZ8nyt8YNErDzsxYQHqWupGX/Rpy8xTcjlbG8UQ8kuHtXFAo06mCkGYeeqzcl4tMrnEpSCViEgt5XBKTU5BKJBoyCUlJWEolyGQysrKyKVeu6PfQWzZt2sRvG5WFd0t6783NLUhJSUYslpCSkoyZmTnvUpJrkUokJCYVGLlJSclIJSVbtl0szDXH17+Bf9zntZubG0ePHmXSpEmcOXMGMzMzTp48iY+PD25ubpw4cYLbt4t27xZFYGCgamopLy+PIUOG4ObmRteuXYmMjNTa5siRI/z22294eHjg4+NDcnIyUVFRhIWF0aNHD0QiERUqVKBZs+J/pSoUCr755hvc3d1p3rw5MTExxMfH/3XDUubs2bN0794dgJo1a+Lu7v5B7V0rludpYirPk9PIy5dx6Nodmrg5qck8SShwwYbdfkjFN4ZNTm4e2a+VMUcX7j5GJBJSpbz2+JUaTo48i4snNj6RvLx8jp27TCOvWsU6R59arly+GUl6ZhbpmVlcvhmJTy1X1f4mLbszZf52pszfjnvdZlwO+wOFQkH0/ZuUKWuKmYWlxjH/CF1CTnYGnfsXPxlcQJuuzA7axOygTXj6NuHsyQMoFAoe3IugrLFJkbE771LW2ITlG4+yKGQPi0L2UMW5JuOmLsDNza3UdAA8fnSPtcvnMG7qAszM1V+urdt1UAUf+9RryKnjR1EoFNy7G4mxsbHKzf8WsVhC2bJluXc3EoVCwanjR6nrW1+1/+b1q9jZ2SMtNHVQmjpiY56r5C5dPIetXcWPosfHtwERfyo/WGKePyM/P1+tErRrJTuexScTk5hCXn4+hy/dpEntGmrHv/skhtnrdhE0pj/iciaq7elZ2eTmKaflUzOyuPHgMZUrWKMNF2tznqVlEfMyizyZnCNRMTSpbKMmU3i663R0HJUslEZC+qtccvOVHpfUnNfcjE2hsthErW3wrlyCd+Vy+7GcOlWVBoy9lYBXuZChJVzxzlM5lSsof2acKoiIT1UaRhUkAjo20mP9kTy0zL4BUL2qEzGxccS9iCcvL4+TYWepX1f9A7eejzdHjp9SXsu5C9R2r1ksT0uvXr1K7d7X9a3PyWPKbMMnjx2mrq/mCtGSXEv9ul6cDDtLbl4ecS/iiYmNo3pVJw0dOorHP87TU61aNa5du8aBAwf49ttv8ff3Z9myZYSHh2Nvb6+qKK4NPT095HLlJ8O7MsbGBV8rixYtwtramps3byKXyzEyUv8SeotCoWDJkiUaxUMPHDigVb44bNq0icTERK5evYq+vj6Ojo5FXk9xkUgkpKWlkZ+fj56eHs+fP8fWVpkN1tbWlmfPnmFnZ0d+fj4vX75EIim5Ba8nEjKlS3O++GU7crmCDr5uOJWXsmz/GVwr2uDnVpXQM9e5eO8x+iIRpmUM+b53GwBSMrL5Yvk2hAIBVmamzO7T5j16RHw1qCdjZwchl8tp27QBle1tWRW6mxpVHGnk7UHkg2gmz/+FjKwszl69yepte9m8aBZmpiYM6NKWgZOVK7EGdm2LmamJVj2utRtx+9oZZo5ug76BEb1HfK/aN2dCV6bM305q8gsO7wrB2rYS8yZ1A5SGU33/zjx5cIuQBWNVsT77ty0n4LjmOKnl2YAb4ef5engnDAyNlMvB3zB1bC9mBym/PresC+ZC2BFyX79i9MC2+AUE0qlH8erblFRH6NpgXuXksOQnZZp4idSG0I2rNfR4evtw9colhg/qrVzqO67AEBw7aghBS0MAGDZiLMGL5vH69Ws8veri6VWwKuhM2EmtAcylpeO3tSHExjxDIBBiaWXFF6PGfRQ9/p+1YmnQfEZ/MRA9PT3GjJ+k9uOrJxIxqXd7Ri5Yg1wuJ7CRN1VsbVi+6wgulexoUtuFoK0HyH6dy8RlG4GCpenRsQnMXv87AoEAhULBgNZ+VLbVbvToCYVM9HNn1J4LyOQK2rtWpIqkHMsv3sHFypwmlcsTeuMRYdEvEAkFlDM0YEaAcvlzdGoms0/cQCgQIFco6O9Vlcpvlq+/y71ncqrbC5nQzUC1ZP0tozsZELxL+VFz8HIe3fwMaOurXJr+Vq6Vjx4GegJ6NVdOd6VlKvjtSJ6aDpFIxJfDBzPpu++Ry+W0at4MR4eKrN24BeeqTtT38aZ1gD9zFgbTZ+hITE1M+HZiwf3tOWg42dk55OXnc+7iZebNmo5jRXvepaT3vlPXHsyfM4tjRw5iaWXNhCnTNXSU5FocHSri17A+A0eMeXOcIYhEIg0dOorHP672VmxsLGKxGCMjI/bt28fq1au5cOECjx8/RiaT4evrS5cuXZgxYwbt2rVj/PjxNG2qzHfRvHlzvvrqK1q1asW4ceO4fv06p06dYsaMGZiYmPD1118DMG7cOOzs7Pjqq69Yu3YtAwcORKFQcPXqVcaPH8/p08q4lVWrVnHgwAG2b9+Ovr4+9+/fx9bWlsOHD7Ny5UoOHDhAQkICLi4uhISEqGJq3qV///6q6a3Fixfz4MEDlixZwsmTJ2nWrBnR0dGYmppSp04dnjx58pd9dOrUKbVpOICuXbvSuXNnunfvzvDhw3F3d2fEiBEsW7aMiIgIVqxYQWhoKLt27WLbtm3Mnz+fR48esXz5ciIjI6lVqxYXLlz4y6lCXRmK4qMrQ/Hh6MpQfDi6MhQfhq4MRfEo7rv+7Tv7f4V/nKcnIiKCCRMmIBQK0dfXZ/ny5ezevZuaNWtiY2OjSkcNSmNi+PDhlClThgsXLvDdd98xaNAgpk2bpgpi1saIESPo3Lkzv/32Gy1btlR5gdzd3RGJRNSqVYv+/fszZswYHj9+TJ06dVAoFFhaWrJ79246duzIiRMncHFxoWLFitSrp311izZ69epFu3btcHNzw8vLi+rVlUnjJBIJDRo0oGbNmrRq1Yr58+drbd+oUSPu3r1LZmYmdnZ2rFmzhhYtWjBv3jy6d+/Ot99+S+3atRk0SDkQBw0aRJ8+fXByckIsFhMaGqrqg379+uHi4kL16tVxdXXFzEwzxkCHDh06dOj4t/CP8/To+DTIZDLy8vIwMjLi4cOHNG/enHv37mFQRO6Xt+g8PcVH5+n5cHSeng9H5+n5MHSenuLxb/X06Iye/ygZGRk0bdqUvLw8FAoF8+bNo1Wr92cT1qFDhw4d/w3+rUbPP25663+Zjh07Eh0drbZt3rx5GoHQf0VERAR9+qgvhzY0NOTSpUslPse3mJqaFpmXR4cOHTp06Pg3ovP06PggPsW0E8D2i1oSd5QiXX2Fn2yq7lO40T9Ff8G/Y0oAlNMCn2osf4px9qnG8qeYRvs3TW99qinUj8G/1dPzj8vTo0OHDh06dOjQ8THQGT06dOjQoUOHDjVk5STF+q84HDp0CGdnZ5ycnJg7d67G/oULF+Li4oK7uzv+/v5qqVtEIhEeHh54eHgQGBhY4uvSxfTo+NtcuH6LoLVbkMnlBPo3om/H1mr7r0feJ2hdKA+fPGfW2KE0q1eQA+hFYjJzVqwnPjkFAQIWfjOG8lbaswYrFAr2b/qR+zfD0DcwovOQH6ng6Koht37BEDLSEpHL8nFw9qJd32kIhSJCl40j6cVjAF5lp2NUthxdj+5Ra3su8hHzdh1HLlfQsZ47gwLUC4luO3udrWeuIxIKKWOoz/RuLahSXkpM8ks6/rgGRytl5mI3x/JM61Z0DJdCoWD1yqVcvXJJmQht/ESqOFXTkHsQdZ/ghfPIzX2Np7cPg4eNQiAQMH/OLGJingGQlZmJsYkJhw8e0NBRkv4CuHB0I5eOb0YoEFLNowldfTUL1Zb0WrZsXMfRw/sp9yZtf+9+g6hRpbNa28tXr7Ms5FfkcjmtA/zp0bWT2v7cvDzmLQzm/sNHlDM1ZdrE8dhYK0tuPIx+zKJlK8nOzkYoFPLLwnlFrk4syVgGyMrOoce46TT29uDrwb206vi7YywvX8asrYeJfPoCoUDAxM7+eFetqFXHp9Jz/nE8C8IikCmgg2tFBnip3/e9kU9ZfPY2VibKxK+fu1emY00HAP6485Q1l+8DMKhuNdrVKPpa/u79f5mewcy587kX9ZAW/n6MHj6kSB0lHcfnzpwidNN6nj97yvxFv+BUzVmLlpLrychIZ8Gc70lIeIGVlY3WJIj/RGQyGSNHjuTo0aPY2dnh7e1NYGAgLi4uKpnatWsTHh5O2bJlWb58ORMnTmTr1q0AlClT5m+VZyoKndGj428hk8n5ec0mFk8bj5XYgoFTfqCRlweV7CuoZGykYqaNHMCmvUc02s9auob+ndpQt5Yr2TmvEAqLTh1//88wkl88YdxPh3j+8CZ7189i+HdbNeS6jVyEURkTFAoFW5aO4dblQ7j7tqH7yEUqmYNb5mFYRj0rs0wu58ftx1g58nOszU3pueA3/Go6qZXGaO3pwucNlZlrT0VEseD3kywf0RUAO6k52yb1L1a/XQ2/RFxMDMtXb+D+vTusWBrE/KBfNORWLlvEyDFfUc25Bt9Pn8K18Mt4evuoveh+DVmulmm8tPrr0Z1L3Ll2nFHf70ZP34DMdO3FLUt6LQCBHbrQoXM3rceXyWQErwjhp++nYymRMGL8JOr5eKtl1T145DgmJiZsWLWME2FnCVm3gWmTvkImkzFn4WKmjB9DlUqOvEzPKDKLbUnHMsCq0N141KiqdR+UbIztPH8TgJ1TBpKckcXI5TvY/HVfrc/Mp9AjkyuYe+pPfulYH2uTMvTZepomlWw0sjd/Vs2WSX7q5W1evsol5NI9NnRvggDoHapsW85I0xgtyf03MNBnQK8ePH76lOgnT4u8L1DycVzRoRKTv53JL0sWaTl66enZuW0L7h616fx5T3Zu28zO7Vvw9pj5Xp3/BC5fvoyTkxOVK1cGoHv37uzZs0fN6HmbYBjA19eXjRs3frTz0U1v/Y8RFhZGnTp10NPTY8eOHWr71q9fT9WqValatSrr169Xbb969Spubm44OTkxevTov139uTCRD6Kxs7HC1toSfX09mjeoS1i4ujVe3kqKk4M9wndq4UQ/i0Umk1P3TR2ssmWMMDI0LFLXnWsn8GjQHoFAgL2TB6+y08lI06xsb/TGmJHL8pHl52nU4FEoFES8+WEvzK0ncdhbmmMnNUdfT0TLOjU4FfFATcakTMH55eTm8XcLKV++eB4//wAEAgHO1V3IysokJUXdqEhJSSY7Oxvn6i4IBAL8/AO4dPGcxrWcO3NKawmHkvbX5eOhNG47BL03hUZNinBhl9a1FMXdqAfYlrehgo0N+vr6NG3ckPOXrqjJnL90mc/8/QBo0qAe125GoFAoCL9+g8qOjlSp5AiAWTnTIo2ekoxlgLsPH5PyMl2trtu7lGSMPXqRTN2qSi+JxNQY07KG3H72Am18Cj2341OxNzfGzswYfZGQz6racuqR9vN5lwtPEvCpaImZkQHljAzwqWjJ+SeaYxNKdv/LGBnh5loDfX19LUdWp6Tj2L6ig1pNt4+l5/LFczRtrvQiN23egksXzv6lzn8ChYteg3pBbG2sWbNGLX3Kq1ev8PLywtfXl927S57zSufp+Qcgk8mKXUulYsWKrFu3jgULFqhtT0lJYebMmYSHhyMQCPD09CQwMBALCwu++OILQkJC8PHxoXXr1hw6dKjEOXkSU1KxKlTt3Epswe2oR8Vq+zQuHhPjskyev4zYhCS83VwY0aszIpF2GzwjNR4zSUHRxHJiG9JTEzA116wcvm7+YJ4/iqCaeyNcvdWnmR7fC8eknASpjaPa9oS0TGzMCyozW5mbEvEkVuPYoWHX2HAynDyZjJBRBd6JmOSXfD5vHSZGBoxq24g6VTTr+7wlJSkJqWXBeUuklqQkJakVOExJSkJSqADnW5nCRN76E3NzCyrY2mnoKGl/JcU/5sm9qxzbsRg9fQNadp8IvppFXkvjWvb/sZuTx4/iVLUaAwZ/oXb8pOQULAtVu7aUiLlzP0pDxuqNjEgkwti4LOnpGTyPiUMATJo+i7SX6TRt3JDunTtoXAOUbCzL5XKCf9vGjNGDufLnnSLlSjLGqtlacna7wgAAACAASURBVPrWA1p51uBFWjp3nsUTn5qOm0P5/xc9CZmvsH5TjR3A2qQMt+JTNXQcfxDLtZhkHMyNGd/YDRvTMiRkqbe1MlFu00ZJ7r+ZmfaaYdoorWfyY+tJS0tVyVpYiElL0+zz/w9WrVrFqlWrVP8eOnQoQ4cWr07gu2zcuJHw8HBVKSiAJ0+eYGtry6NHj2jWrBlubm5UqVLlb5+vztNTBFlZWbRp04ZatWpRs2ZNtm7diqOjI0lvBmB4eLiq1EViYiIBAQG4uroyePBgHBwcVHIdOnTA09MTV1dXtYFhYmLCV199pap5NXnyZFUg19saYdpwdHTE3d0doVD91h0+fJiAgADEYjEWFhYEBARw6NAh4uLiSE9Px9fXF4FAQN++fVXW8pUrV3B3d8fDw4MJEyZQs6b27J6rVq3Cy8sLLy8v1u/Y+7f79C0ymYybd6L4su/n/Dr3W2ITEtl/qnhf/39F/wmrmbQ4jPz8XB5FXlTbF3Fxv4aX50Po3rgO+78bytjAJoQcuQCAZTljDs8czrZJ/fm6YzMmr99HZs7HzfQMcOb0CRr5FV2os7ho6y+5LJ+crJcMmx5Ky24TCF02rlS8g+/Sqk0gK9ZsZNHSVViIJaxdvbzUji2TybgVeZdvvhrL4nmzOXvhEtdu/llqx3/LzsOnqF/HDSuJ+K+Fi4G2MdbB1x1rcxN6LviN+TtPUKuSrcbz/0/T07iSDfv6B7C1V1N8Klrx3dFrJTpfHeoIBIJiVZP/FAwdOpTw8HDVf+8aPG+LXr+lcEHswhw7dozZs2ezd+9eDAt5/t/KVq5cGT8/P65fv16i89V5eorg0KFDVKhQgf379wPw8uVLJk3SDOYEmDlzJs2aNWPKlCkcOnSINWsK8hv8+uuviMVicnJy8Pb2pnPnzkgkErKysvDx8eHnn38mOTmZQYMGcffuXQQCAWlpaR98vkW5EGNiYrCzs9PYDjBgwABCQkKoV68ekydPLvLYhS33t7lNLMUWJCQXfGkkpKRiWehr+X1YSSyo6miPrbXyi6axd21uvfNlffHYJsJPK6fvbCvV5GVygfs8PeUF5Sw0vRZv0TcwpEbtZty5dgKnmg0AkMnyuX31GCNm7tCQtzI34UVaRsG1pGVgbWaqIfeWlnVqMHubMrbDQF8PA33lY+RS0QZ7qTlPElNwrVjwdXzgj90cOawcR1WrOpOUWODOT05KRCxVD+AWS6UkJyUWKSOTybhw/iw/B69QbSvN/jIT2+DipXTD21VxRyAQkpqailgsLtVrMbcoMBQCWrZh9oxv1NpKJWISC31NJyanIJVINGQSkpKwlEqQyWRkZWVTrpwpUqkEt5ouqi9+H686RD18RJ1a6jEmULKxfOv+Q27eiWLn4VPkvHpNXn4+ZY0MGdFbvfhwScaYnkjIhE7+qn19F27EwVL7+X0KPVYmRsRn5qj+HZ+Zg6WxkZqMeZmCGJ0Org4sPndb2dbYiKsxBfc0ITMHT1vtCxhKcv//ik2bNvHbxk1A6TyTRVGqz4u5BSkpyYjFElJSkjF7swDgn463tzdRUVFER0fzf+ydd1gU1/rHP8vSRARZqoKg0lQEUXpsWIglRmMS9WpiFzX2ctUYY48xRmMhWJEEO8QSY4yiYhcVELGigjWC0qt0dvf3x8aFdRdFQe+9/vbzPD6PzLwz75xzZnbOvOec92tpaUloaCg7d+5UsImLi2PMmDGEh4djZlbxW5WdnY2enh46OjpkZGQQGRnJzJk1yxWljvRUgbOzM8eOHWPWrFmcPXv2pWKc586d41//+hcA3bt3x8io4ociICCAVq1a4e3tzePHj0lMlIVnhUIhn30mW6liaGiIrq4uI0eOZN++fejp6b3FksnIyckhPz9fLpY6aNCg1zq+uV1jHj9N5UlqOmVl5URERtPeXXkIROWxtk14VlhIdq7sxzn2xi2aWCmG0L27fsGExb8zYfHvtGjThSuRfyCVSnl89wo6deopDdWUFBfI562IxeXcuXoa0wZN5fvv3byAaYMmGIoseBEn6wb8nZ5NUmYOZeViwi/foqOznYLNo7Qs+f/P3LyH9T8vg6z8QsQSWWLApIwcHqVnY2Ws+GPU8+NPWB0YxOrAILx82nHq+DGkUil3bsdTt25dhfA2gEhkjJ6eHnduxyOVSjl1/Bie3h/I91+Ni8XKqhEmlcLgtVlfzdt04f4tWfbvjJQHiMVl8nu6NstSeT5D1PmzWNs0UTi2mb0dyU+e8jQllbKyMk6eOccHnoqrpny8PDh6/BQApyMv0NqlJQKBAI82rjx4+Iji4hLEYjHXbtzEppHqYcea3MsLJ/uzf8OP/L5uGRMH96NHBx+lDg/U7B4rKi2jsKQUgAu3HyIUaihMTH7XflqY1+dxTgHJuQWUiSUcTUymY1PF5yq90pDV6QdPaWIk64j42Jhx8e908opLySsu5eLf6fjYqO6Q16T9X8UXX3xRq89kVdTm8+Lp/QEnI44AcDLiCJ7ebV/p/78BTU1NAgMD6datG82bN6d///44OTkxb948DhyQjRzMmDGDZ8+e0a9fP4Wl6bdu3cLd3Z1WrVrRqVMn+YhIja6nxiV6T3FwcODy5cscOnSIb7/9li5duqCpqYnknxdccfGrhfdOnTpFREQEFy5cQE9PD19fX/lxurq68nk8mpqaREdHc/z4cfbs2UNgYCAnTpx4reu1tLTk1KlT8r+TkpLw9fXF0tKSpKQkhe2qQouvi6ZQyPSRg5iyZDUSiYRendrStJElm0L309y2Me09XIm/+4Cvl68jv6CAc7FX2fzbAXauWoRQqMHEwf2YuGgFUik0a2pDny4dqvTl0KojCdfOsHJGN7R1dPl01PfyfYFz+zJh8e+UlRSxffV4ystKkUolNG3uhUfnink316MOVTm0pSnUYPbnXflq3W4kEimfeDtj18CEtX+dxcnaAl9ne0LPxnHxzkO0hELq1dFh8Zeyc12+95i1h86hJRQiEMC3/T/EsG4dlX4A3Dy8iI2JYuzIL2XLVqdWfLVMmeDP6sAgAMaMm0LAqmWUlJTg5u6Jm7uX3O7smZMqJzDXVn216fApv2/+loBvPkaoqcVn/ktVvkhqWpYtwRt5cP8eAoEAM3Nzvpo4TeH8QqGQiWNHMWv+YiQSCT26dqaxjTW/bt+Fo70dH3h50NOvC0tXBjB49Hjq6evz7cypANTT1+fzTz5m3LSZCAQCPN3b4O3hprK+anIvV5ea3GNZ+YV8tf43NAQCzAzrsWRw1UO078KPpoYGM31dmPDHBcQSKX2crLE1NmD9xVu0MKtPx6YNCL1ynzMPUhBqCDDQ0WaBn2y1mKGuNqM8HBgcdgYAf08HDFWs3IKatT/AoJFjKSwsoqy8nMiL0SxbNE9h5ddzanofXzx/lqD1P5Obm8viBd/QpKktC777sdb9fNpvIMuXLiLi6GFMzcz/Z5asA/Ts2ZOePRXTQCxaVPH8REREqDzugw8+4Pr167V6LWoZiip48uQJIpEIXV1dDh48yObNm3n27BnTp0+nR48eTJ06lbi4OE6dOsX48eOxtrZm1qxZHD16lG7dupGenk5kZCSbN2/mzz//5Pbt27i6uhIeHo6vry/6+vo8e/YMgGfPnlFYWIiZmRm5ubk0bdqUzEzVy4SfM2zYMHr16sXnn8u+KrOysnBzc+PyZdnYeZs2bYiNjUUkEuHp6UlAQIB8IvPEiRPp2bMnLVu2JDg4GC8vL7755hsOHDjAjRsvTwGvlqGoPmoZitdHLUPx+qhlKF4PtQxF9Si4UL2VUnV9VC8Q+G9FHempguvXrzNjxgw0NDTQ0tJi/fr1FBUVMXLkSObOnSufxAwwf/58Bg4cyLZt2/Dx8cHCwoJ69erRvXt3NmzYQPPmzXF0dMTb21ulr/z8fPr06UNxcTFSqZSVK1dWeV0xMTH07duX7Oxs/vzzT+bPn8/NmzcRiUTMnTsXDw8PAObNm4dIJJszsW7dOoYNG0ZRURE9evSQr9wKDg7G398fDQ0NOnbs+NIhPDVq1KhR8/+HkrrVy7asnCnsvxt1p6cKunXrplIdPSEhQWmboaEhR44cQVNTkwsXLhATEyOffX748GGV538e5QFo0KAB0dHR1bouDw8PheGqyowYMYIRI0YobXd3d1cZwXFycuLaNdmKlh9++AF3d3clGzVq1KhRo+Z9QT28VQskJibSv39/JBIJ2trarFu3Th5x+W8mLCyMpUuXUl5ejo2NDSEhIZiamr76QDVq1KhR815T3eHf58O4/yuoOz3/pSxZsoTdu3crbOvXrx9z5sz5D12RjHc13v4u5g4UhylPNqxNdAfIyvA+zR14F/Ng3nZZ4N3MHXp+L78LP+/TPJjqziV5U57PQclcMOqt+jFesPl/ek7P+9rpUQ9v/ZcyZ86c/3gHR40aNWrUqHmfUOfpUaNGjRo1atT8v0Ad6VHzxkTHxrE26BckEgk9/bowsN+nCvtLy8pYtjKAhHv3MahXj7kzp2FhbkZuXj4Lf1jOncR7dOviy6Sx/i/1c/5hKivOXEcshU+crBnu7qCw/0D836w5dxMzfVlW2P4uTenb0oaneYVM/ysaqVRKuUTKgFZN+Ny5iSoXRCYmsezQRSRSCX3bODKyg+rkdBE3HzA97AQ7x/TGydKU60npLD4gE/6TSmFsp9Z0adG4yrJIpVI2bwwkNiZKlqtj2kxs7RyU7O4mJhCwchmlpSW4eXgxaswEBAIB9+/dZUPgKkrLShFqCBkzfrJSiLumPh7cv8eGwFUUFRVhZm7OtJmqI44X4m6w+tddiCUSendpz5C+ink44uITWB0Syr1HSSyaMprOPrKJ8k/TM/l6+VqkEinlYjGf9+jMpx/6vpX6es7+fb8RsnkDW3f9joGKVYrv4l5+Ux+3ExJZGbhBXh9DBw2gnY+XKhc18nMp7iqbt2ynvLwcTU1NxgwfQutWzip91LRd8vPzWLF0MWlpKZiZWTBj9jz06ylnUo68docVOw8glkjp28GD4b06KezfHn6G38/EINTQwKheXeaP7EdDEyPuPHrC91t/p6CoGA0NDUZ+3JluXqqfaS07J+p2HwgaGhRfPkvxOeXFJ9pO7tTx7Q1SKeLUJJ7tDUKzsSN1u1fkAhOaNCB/z0bKbl9ROv5t1Zma10cd6VHzRojFYgI2BLF0wRx+WbuaE2fO8fDvxwo2h48eR19fn22b1vJZn14EhWwDQFtbi+FfDGTsiCGv9iOR8sOpawT08WHPl505kpDM/cw8JbsPHSzZNagTuwZ1om9LmVK0SV1dQvq1Z9egTmzp34GQS4mkV0qfX+FDwvcHz7Nu8If8PuEzwq/f516asphfQUkpOy7exNmqYrK3nZkRO8f04bdxfVk3pBuL/4ykXFx1zpzYS1E8TU5m/eZtjJs0jQ2Bq1XabVy7ivGTp7N+8zaeJidz+ZJsdd+WXzYyYNAQVgcGMXDwMLb8sknp2Jr6WLtmBYOH+xOwPhjvD9rz+54w5ToTS/gpeAcr50xh16rFHIuM5sFjRWFLCxMRc8cPx6+d4gvapL4hQUtms3XFfDZ//w3b9h8mPUu19EpNywKQnp7GlcuXMDVVnfn3XdzLNfHR2Nqa9at+ZFPAT/ywcC6r1m5ALBbXuh9Dg3p8N3c2mwNXMWvqRJauDKiyPDVtl72/7cLFtTXrN2/DxbU1e3fvUi6LRMKybfv5edoI9n4/jfCoq9xPTlWwcbSxZPv8ifz23VS6ejiz5rdDAOjqaLHYfwB7vp/O2ukj+Wnnn+QXKD/7CATU7fkFeTtWk7N2LjotPRGaKmaH1xCZUaddT/KCfyB33XwKwkMBKH94h9wNi8jdsIi8LT8hLSul7F78f7TO1LwadaenFjh16hS9evUC4MCBA/zwww9vzdeZM2do06YNmpqa7NmjqCO1ZcsW7O3tsbe3Z8uWLfLtsbGxODs7Y2dnx6RJk2pFPPJ24l0sG1jQ0MICLS0tOnVox/moGAWb81HRfNjFF4CObX24fPU6UqmUOrq6ODs1R0tL65V+bqZm06h+XawM66Il1OBDe0tO3U955XEAWkINtDVlWa9LxRIkVRT7RlI6jUQGWIkM0NIU0t25Kadu/61kt/b4ZYa3c0Hnn3MC1NHWRPMfdfiScjGvSoAfffE8vl1kulaOzVpQUPBMQY4BZPIMhYWFODZrgUAgwLeLH1EXZYKsAoGAosJCAAoLCpTS2NeGjyfJSTi1lGlUtWrtxoVI5QmN8XcfYGVhhqW5KVpamnRt68mZS4pfuA3MTLCzaYTGC9mctbQ00f6n7cvKy5FW1TC1UBaAXzatY+iIMVCFPMG7uJdr4kNXV0eevb20tLTKctTUj71tU0z+EU5tbN2I0tJSSsvKVPqpabtEX4ykU1dZSpBOXbsRdeGcko8b9x9jZW6MlZkxWpqadPNqxak4xU6FR3Nb6ujIMjo721qTlpULgI2FKdYWMgkNUyMDjAz0yc4vUPKhadkEcVYakuwMEIspuRGNlqOrgo2uWweKY04iLZY9d9KCfKXzaLdwoyzxOpSVqqyvd1Vnal6NutNTy/Tu3ful4p01xdrampCQECWtrKysLBYuXEhUVBTR0dEsXLiQ7GxZtOKrr74iKCiIxMREEhMTCQ8Pr/F1ZGRmYVpJLM/UWETGC1mkMzKzMPvHRigUUreuHnl5yj8YLyPtWTHm+hWyDub6dRR0fZ5z/O4TBuw4ycy/oknJr/iiS8kvYsCOk/T89SjD3Oww1VeWiEjLL8TCsCLFlpmBHql5ij+Qt55kkJJXQAdHa6Xjrz1Oo+/Pe/l87T6+/bitvBOkiqyMDEwqRRyMTUzJqiSq+NzGuJKuVmWbkaPHE/LLRkYOGUBI8AYGD1NegVJTH41sbIi6IPuhPX/2NBkZabxIelY2ZpVEOc1ERqRnKkfHqiI1I4svp8+nz9iZfPlJd0xFqsUTa1qWqAuRGBub0KSpbZXX8i7u5Zr6uHUngRHjJjNq4jSmjhsj7wS9rbKcOX8Re9sm8s7pi9S0XXJysuUddiMjETk5yvdOenYuFpXuCzMjQ9Kyc1VeD8D+MzG0dXFU2n7j/mPKysuxMhMp7dMwMEKSV+FbkpeN0EBRZFVobI7Q2ByDEV9jMGo2WnZOSufRaelByY2X51p7F3VWmxTqGlXr3/8a6k5PJQoKCvjoo49o1aoVLVu2JCwsjOPHj9O6dWucnZ0ZMWIEJSUlgEyFvVmzZrRp04Z9+/bJzxESEsKECRMAmVRE5WiMvr4+IIsMdezYkT59+tC0aVO+/vprduzYgaenJ87Ozty7d6/Ka2zcuDEuLi5oaCg23ZEjR/Dz80MkEmFkZISfnx/h4eE8ffqUvLw8vL29EQgEDBkyhP37ZUtCY2JicHFxwdXVlRkzZtCyZUuVPjdt2oS7uzvu7u7sCNut0uY/SYcmFhwc5kfYF53wsjZj/rHL8n0W9eoQ9kUn/hjShYO3H5NZ+GrNtBeRSKSsCI9iejdPlftdGpnx+8TP2DmmD8Fnr1JSVv7GZXkV4YcOMMJ/HMFbwxjhP57ANStq3cfEKTM5/NcfTJs0hqKiQrQ0Xx2Re13MTURs/2khu3/+nkOnzpOVU/XL7E0pKS5mT9gOBg4eVuvnftc0d3Tgl3VrWLdyGTt375NFfN4SDx/9TVDINqaOH/vWfFRGIBBUSyT0Zfx1/jLxD5IY0qOjwvb0nDzmbgplwch+Sr+Z1UZDA6HIjLyQ5TzbE0Tdj4ci0K34eBLoGyI0s6Ls7s2aFOG1qI06+/+KeiJzJcLDw2nYsCF//fUXALm5ubRs2ZLjx4/j4ODAkCFDWL9+PWPHjsXf358TJ05gZ2fHgAEDXnFmZa5evcqtW7cQiUQ0bdqUUaNGER0dzZo1a/j5559ZvVr1eG9VJCcn06iSirSVlRXJyckkJydjZWWltB1g+PDhBAUF4ePj89Lo1OjRoxk9ejRQkXPExFhEeqWvlPTMLEyMFYdaTIxFpGVkYGpijFgspqCgEAMD5cmKL8NMX5fUSvNwUp8VYVpXV8Gmfp0KwcJPnGxYE6n842OqXwdbYwPikrPoat9Q0Uc9PVJyKyI7aXmFmBtURH4KSsu4m5bNqF9l8wUynhUxeWcEawZ1xcmy4qusqWl99LS1uJuWrbD90J/7OXpEdk/Z2zuSkV4ROcnMSEdkoqhkLTIxITMjXaXNyYijjBoj61S3bd+Rtf90emrTh1UjaxYuWQ5ActJjYmMuKtenyIi0SpGdtKxsTI1f/6vPVFSfptaWXLmVKJ/oXFtlefr0CWmpKUwZ7y/fPm3SGJavWgeVJn+/i3u5tnzYNLKiTh1dHjz6G0d7RfX02vCTnpHJvO9/5Oupk2jYQFE5fceOHWzdvgOo+T1Wv74RWVmZiETGZGVlYmioHOkzNTIkpdJcr7TsXMyMlCehR91MJPjPE2yePRZtrYpX2rOiYiav+pXxn3XDxc5G6TiQRXY0KkV2NAyMEOdlK9mUJz0AiRhJTgaSzFQ0ROaInzwEQMfJndLbl0GiPM+qNp/L6tSZmlejjvRUwtnZmWPHjjFr1izOnj3Lw4cPadKkCQ4Oshn2Q4cO5cyZM9y+fZsmTZpgb2+PQCDgyy+/fG1fHh4eNGjQAB0dHWxtbfnwww/l1/Dw4cPaLJZKcnJyyM/Px8fHB0BpuOxVNLO3I/nJU56mpFJWVsbJM+f4wFNRxsLHy4Ojx08BcDryAq1dWr7210kL8/o8zikgObeAMrGEo4nJdGyq+GNcebjr9IOnNDGS/YCn5hdRXC77IcorLuXKk0xsjPSVfDhZmvJ3Vh5J2fmUlYsJv36fjs0qhrHq6Wpz+usvOTxtAIenDcDFylTe4UnKzpdPXH6Sk8/DjFwa1ld8UfX8+BNWBwaxOjAIL592nDp+DKlUyp3b8dStW1dpXo5IZIyenh53bscjlUo5dfwYnt4fyPYZG3Pj+lUArl2No4GlZa37eB42l0gk7A7dTreevZXqrLldYx4/TeVJajplZeVEREbT3l316pgXScvMorhEFqnIe1bAtdt3sW5Y0aa1VZbGTZqyZdc+gkJ2ERSyC2MTU1YGbMRIpDjM8S7u5Zr4eJqSKp+4nJqWxuOkZCzMVE/KromfZ88K+GbhEvyHfknLFs2Uzv3FF1/U2j3m6f0BJyOOAHAy4gie3m2V/Dk1seJxaibJ6VmUlZdzJOoqHVs3V7C5/SiZJSH7WD15GCKDime7rLyc6QFb+eiDNnT1cFFZVwDlTx4iNDZHo74JCIXotPSk7M5VBZvS23FoNpYNmwn09NEwNkeSXdEx0Xb2pOS66qGt2nwuq1Nnal6NOtJTCQcHBy5fvsyhQ4f49ttv6dy5c43Op6mpiUQieyFKJBKFkPRzbS4ADQ0N+d8aGhqUl7/+8IilpSWnTp2S/52UlISvry+WlpYKWl1JSUlYWtY8i6dQKGTi2FHMmr8YiURCj66daWxjza/bd+Fob8cHXh709OvC0pUBDB49nnr6+nw7c6r8+EEjx1JYWERZeTmRF6NZtmgeja0bKfnR1NBgpq8LE/64gFgipY+TNbbGBqy/eIsWZvXp2LQBoVfuc+ZBCkINAQY62izwaw3Ag+x8Vh24iUAgW04+uI0d9iYGyj6EGsz+yIevtoYjkUj5pI0DdmZGrD0ei5OlCb7NVH8lAsQ9SuGXs9fQEmogEAj4ppcPRi9Eoirj5uFFbEwUY0d+KVu2OrUi8/SUCf6sDgwCYMy4KQSsWkZJSQlu7p64uctWQI2bNJ3NGwORiMVoaWkzbuL0Wvdx9tQJDh/8AwDvtu3o4tddRZ0JmT5yEFOWrEYikdCrU1uaNrJkU+h+mts2pr2HK/F3H/D18nXkFxRwLvYqm387wM5Vi3iY9JSArb8hEAiQSqUM+vhD7GyslHzURlmqw7u4l2vi40b8LXbt+R1NTU0EAgGTxvpjaKh8H9fUz/6/DvPkaQrbQnezLVQ2jL1s0TyM6itHV2raLp/2G8jypYuIOHoYUzNzlcuvNYVCZn3Zh/ErgpFIJPRu74GtpQXr9x2lRRMrOrZuweqwQxSWlDJz7XYALIzrs3rKMI5GXyMu4QG5zwr581wsAAtH9cfRRjHKi0RCwaGdGAyeAgINSuIiEac/oU6nPpQ/eUjZnauU3b2Jlq0ThuMXgURC4bHdSItkkWGN+sYIDUSUP1LWZPxP1JmaV6OWoajEkydPEIlE6OrqcvDgQQIDA4mPj5cPYw0bNozWrVszZswYHBwcOHnyJLa2tgwcOJD8/HwOHjxISEgIly5dIjAwkO+++478/HyWLVvG/v376du3r6z3fuoUK1as4ODBgwD4+vqyYsUK3N3dlfZVxbBhw+jVqxeff/45IJvI7ObmxuXLsvksbdq0ITY2FpFIhKenJwEBAXh5edGzZ08mTpxIz549admyJcHBwXh5efHNN99w4MABlcKklVHLUFQftQzF66OWoXgzP2oZiuqjlqGoHtW9p57fG/8rqIe3KnH9+nU8PT1xdXVl4cKFfPfdd/z666/069cPZ2dnNDQ0GDt2LLq6umzatImPPvqINm3aYFZFqNnf35/Tp0/TqlUrLly4QN26dVXavQ4xMTFYWVmxe/duxowZg5OTbCWBSCRi7ty5eHh44OHhwbx58xD9E8Zft24do0aNws7ODltbW3r06AFAcHAw/v7+uLq6UlBQgKGKpG1q1KhRo0ZNTQgPD8fR0RE7OzuVKV1KSkoYMGAAdnZ2eHl5KUzxWLp0KXZ2djg6OnLkyJEaX4t6eKsS3bp1o1u3bkrb4+LilLZ1796d27dvK20fNmwYw4YNA8Dc3JyLFysmgS5btgyQRXZ8fX3l2ysPS72470U8PDwUhqsqM2LECEaMGKG03d3dXWUEx8nJiWvXrgHwww8/4O7urmSjRo0aNWrUvClisZjx48dz7Ngx76FPWAAAIABJREFUrKys8PDwoHfv3rRo0UJuExwcjJGREXfv3iU0NJRZs2YRFhZGfHw8oaGh3Lx5kydPntC1a1cSEhKqTNlQHdTDW/+PCQsLY+nSpZSXl2NjY0NISAimpqavPlCNGjVq1LzX1Nbw1oULF1iwYIE8SrN06VIAZs+eLbfp1q0bCxYswMfHh/LyciwsLEhPT5dHhZ7bVrZ7U9SRnv9SlixZwu7dijlx+vXrV6vK6wMGDHij5fZq1KhRo0YNyPK4bdpUIYdTOcUJqE6nEhUVpXCOyjaampoYGhqSmZlJcnIy3t7eCsc+T7nypqg7Pf+lzJkzp1Y7OLXF+zT5932ayKqeyPx6vG/tv/ti1XpvtUE/b9n0z3dxnz0e99lb9dFo3V4Ajl0teat+/Frp/E9PZM4XVi/v1oudnP921BOZ1ahRo0aNGjVvBUtLSx4/rhC9VZU2pbJNeXk5ubm5GBsbV+vY10Xd6VGjRo0aNWrUvBU8PDxITEzkwYMHlJaWEhoaSu/eiglPe/fuLRfJ3rNnD507d0YgENC7d29CQ0MpKSnhwYMHJCYm4umpWg6ouqiHt9S8MZGJSSw7dBGJVELfNo6M7KA6I2/EzQdMDzvBzjG9cbI05a+rd9kSeV2+PyE1i9Cxn9CsgbJiOIBUKmXzxkBiY6JkSb2mzcTWzkHJ7m5iAgErl1FaWoKbhxejxkxAIBBw/95dNgSuorSsFKGGkDHjJyuFhaNj41gb9AsSiYSefl0Y2O9Thf2lZWUsWxlAwr37GNSrx9yZ07Awr0hVkJqWzojxUxg6sD/9P+1TZZ29qZ+IU2f4bd8fcrv7Dx+xYfVy7Jo2qfX62rH1F6IvnkegIcDQsD6Tp81SkG0AuBB3g9W/7kIskdC7S3uG9O2psD8uPoHVIaHce5TEoimj5RITAG37+2NrLUtGaG4iYvnXE6usr5qWJT8/jxVLF5OWloKZmQUzZs9Dv56yfMSbtsvthERWBm6QX+vQQQNo56M6MeKb+igvL2fFz+u5e+8+YrEYv86+DHrh2Bfr7K8d35Nw9Qxa2rp85v89DRsri2RuWeFPfk46EnE5No7ufDxkLhoaQkLXTiUj5SEAxYV56OoZ0O/YH0o+atIuz9m/7zdCNm9g667fMVCRMkO3hSv1+40AgQYF54+Tf/R3hf31PxuGzj/DiAJtHYT1DEn+9xCEIlNMRs8EgQCBUJP804coOHu0yvra8+sybsadRVtHl8HjFtOoaQsFm9KSIoJX/puM1McINIQ4u3WkzxdTFGziLh4jeOV0ZizdhY2tcn2/jXv5fwFNTU0CAwPp1q0bYrGYESNG4OTkxLx583B3d6d3796MHDmSwYMHY2dnh0gkIjQ0FJCtMO7fvz8tWrRAU1OTtWvX1mjlFqg7PWreELFEwvcHz7NxaHfMDeoyaOMBfJtZY2umOA5cUFLKjos3cbaqWBX2USs7Pmol0w1KTM1iys6IKjs8ALGXonianMz6zdtIuHOLDYGrWb56nZLdxrWrGD95Og6OzVk8bzaXL0Xj5uHFll82MmDQENw8vLgUc5Etv2yiT8+uFWURiwnYEMSPi+dhamzMuGmz8PHyUMiqe/jocfT19dm2aS0nzpwjKGQbc2dVZENeHxyCp1vrl9dZDfx09e1AV98OgKzDM2/JMpUdntqor76fD+CLIbLUBwf/2EfYzm209azo0IrFEn4K3sGaudMwExkxYvZ3tHd3pUmjimy3FiYi5o4fzo4Dyi8aHW1ttq6Y/9K6qq2y7P1tFy6urfms/yD2/raTvbt3MXSE4vyDmrRLY2tr1q/6EaFQSGZWNqMnTcPH013ph7kmPk6fu0BZWRmbA1dRXFzCiPGT6dyhnUKnuzIJ186QmfKIqT+Gk3TvKge2LGLs/DAluwHjV6FbRx+pVMquwMnciA7Hxfsj/jV+VcU17VqGTh1l6ZaatgtAenoaVy5fwtRUdTkQaGA0wJ+0gEWIczIxn7WMomsxlKdUpOzI2Rsi/7++bw+0rGTPhDg3m9QVs6G8HIGOLhbfrqLoWgySXGVl8vi4c6SnPGJ+wEEeJl4jdPN3zPh+p5Jdl4+H4tDSk/LyMn5eNIqbcWdxat0egOKiAk4d3kFje2fVZamFOlN1L3u4LqzS338TPXv2pGdPxQ+jRYsWyf+vq6urtHDnObU9v1U9vPUf4NSpU/Tq1Utp+4EDB1QmbnrOmTNnaNOmDZqamgrq7QBbtmzB3t4ee3t7eZgQIDY2FmdnZ+zs7Jg0aRK1laHgRlI6jUQGWIkM0NIU0t25Kadu/61kt/b4ZYa3c0FHU3Xv/PC1+3R3bvpSX9EXz+PbxQ+BQIBjsxYUFDwjKytTwSYrK5PCwkIcm7VAIBDg28WPqIuRgEyRuKiwEIDCggIlvZvbiXexbGBBQwsLtLS06NShHeejYhRszkdF82EXXwA6tvXh8tXr8ro8dyGKBuZmKmU0atPPc06cOUen9lXr7tS0vvT0KpJoFhcX86LEVPzdB1hZmGFpboqWliZd23py5tIVBZsGZibY2TRCo4ZK0DUtS/TFSDp1leXe6tS1G1EXzin5qEm76OrqyDs4paWlKFVWLfgQCGTtIBaLKSktRVNTEz29Oiq8yLh1+QSubfsgEAhoZOdKcWEe+TlpSna6/3RmJOJyxOVlSlpiUqmU6/90hF6kpu0C8MumdQwdMabKOtNubEdZegrizFQQl1MYe446rTyqLLeeezsKL/3TvuJy+EfOR6CpWaUPgGuXTuLZ4WMEAgFNHFpRVJBPbiVtLQBtnTo4tJQNq2hqatGoSXNyMlPl+w+GBeLXZwSaWjpUxbu4l9W8GnWn5zV4E02s16F3794vVTu3trYmJCRESRw0KyuLhQsXEhUVRXR0NAsXLiQ7W/ZF89VXXxEUFERiYiKJiYmEh4fXyrWm5RdiYVjxcjQz0CM1r0DB5taTDFLyCujgaP3i4XKO3Hh1pycrIwOTSl+DxiamZFVSkn5uY2xiqtJm5OjxhPyykZFDBhASvIHBwxTTz2dkZmFaSe3Y1FhERmamko3ZPzZCoZC6dfXIy8unqKiI0L37GTKw/0vLUFM/lTl1NpLOHdtX6aem9QWwfUswI4cM4MypCAYOHq5wbHpWNmaVFNXNREakZyp/QVdFaVkZw2ctZtQ333M6WjnxZ22WJScnW97JNTISycVUK1PTdrl1J4ER4yYzauI0po4bozL8XhMfHdr6oKurS78hoxg0Ygz9+/bGQMUQ3XPys1MxNK4QcDUQWZCXrdzpAQhZPoqlE9uho1sXJw/FxKwP71xC38AYE4vGSsfVtF2iLkRibGxCk6a2VZZDWF+EOLvinOLsLISGqiPCQpEpmsbmlNypWCknNDLGfM5KGizZRP7R/SqjPAA5WWkYmVTUV31jc3KyVNcXQGFBHtdjT+PoLFtK/fh+PNkZKbRs06HKY+Dd3MtqXs173enZvn27XFZizJgxiMVi9PX1mTNnDq1atcLb25vUVFlvPT09nc8++0wu4xAZKetdL1iwgMGDB9O2bVsGDx5Meno6fn5+ODk5MWrUKGxsbMjIyGDevHmsXr1a7nvOnDmsWbPmldcYExND69atuXfvHiEhIUyYMKFK28aNG+Pi4oKGhmKzHTlyBD8/P0QiEUZGRvj5+REeHs7Tp0/Jy8vD29sbgUDAkCFD2L9/v9yvi4sLrq6uzJgxg5Ytq04wtWnTJtzd3XF3dyc4IqpKu8pIJFJWhEcxvVvVk86uPU5DV0sTe3NRlTa1QfihA4zwH0fw1jBG+I8ncM2KWjv3lp2/8XmfXtSpU/WXd21y604Cujo6NLGpuiNZG3w5dCTBW8Po4NuVQ3/WrhbSvnXL+HXZXBZO9md1SChJKVW/YGoTgUDwWsro1aW5owO/rFvDupXL2Ll7n4KwcG1wO+EuQg0NftsSxPbN69m9/0+epKTUyrmHzdjMrDVnKC8v5X78RYV91y/+pTLKU1NKiovZE7aDgYOH1do59dzaUhh3AaQVS/fF2ZmkLpnG0/nj0fP2RaNezWV2xOJyQtbMwrfHIEzMrZBIJOzduoJPh/y7xud+Hd7Wvfz/gfe203Pr1i3CwsKIjIzkypUrCIVCduzYQUFBAd7e3ly9epUOHToQFCRTtp08eTJTp04lJiaGvXv3MmpURTQgPj6eiIgIdu3axcKFC+ncuTM3b97k888/5++/ZUM6I0aMYOvWrYBMUT00NJQvv/zypdd4/vx5xo4dyx9//IGtbdVfPK9CVfKn5ORkkpOTsbKyUtoOMHz4cDZu3Civm5cxevRoLl26xKVLlxjZVTYeb1ZPj5TcishOWl4h5gYVkZ+C0jLupmUz6tdD9FgZxrWkdCbvjOBmckXY+MiN+/SoIspz6M/9TJngz5QJ/hiJRGSkV7wYMzPSEVX6agYQmZiQmZGu0uZkxFF82soiI23bdyTxjqJ8iImxiPRKX1zpmVmYGBsr2aT9YyMWiykoKMTAoB63EhLZFLKNQSPHsvfAQXbu3sf+g4dUlqkmfp5z8kwknTq0e6v1VZmOnbpwIfKMwjZTkRFplSI7aVnZmBpXL6cHII8SWZqb0qaFIwkPFIdFa7Ms9esbyYcQsrIyMTSsr3Q9tdEuADaNrKhTR5cHj5SHeWvi4/jps3i0cUVTUxOj+oa0bN6MhMR7CsdejNhB4Ny+BM7ti359U3IzKzpFeVkpGBhVMW8G0NLWoXnrzty6fEK+TSwu52ZsBM5ePeTbduzYUSvt8vTpE9JSU5gy3h//YQPJzEhn2qQxZGdlKRwvzslCaFRxTqGRCHGuYnTsOXrubSuGtl5AkptN2ZO/0bFrrlCWpTP6sXRGPwzrm5CdUVFfOZmp1Beprq9dGxdhamFDp48GA1BSXMDTx3dZs3Ak88Z352HiNTb+OIlH924C7/5eVvNq3ttOz/Hjx4mNjcXDwwNXV1eOHz/O/fv30dbWls+ncXNzkwubRUREMGHCBFxdXenduzd5eXk8e/YMkA07Pf+SP3fuHP/6178Amf6WkZHsB7xx48YYGxsTFxfH0aNHad26NcbGVU/OvXXrFqNHj+bPP//E2vrtfrW/SE5ODvn5+fJU3i8Ol1UHJ0tT/s7KIyk7n7JyMeHX79OxWUU56ulqc/rrLzk8bQCHpw3AxcqUNYO64mQpC91KJFKO3HhQ5dBWz48/YXVgEKsDg/Dyacep48eQSqXcuR1P3bp1lebliETG6Onpced2vEzJ/vgxPL0/kO0zNubG9asAXLsaR4MX8jw0s7cj+clTnqakUlZWxskz5/jAU1GHzMfLg6PHTwFwOvICrV1aIhAIWLPsO3YGb2Bn8AY+692LQf0+5ZNeihP2asOPrM4knDp3nk4dlOfz1GZ9PUmumCgadTESSyvF+7O5XWMeP03lSWo6ZWXlRERG095d9cq9F8l7VkBpWRkAOXn5XLtzlyZWDRVsarMsnt4fcDJClv7+ZMQRPL2V664m7fI0JRWxWAxAaloaj5OSsVAhQFwTH2amJsRdkw3bFBUXE38ngUZWivewd9cvmLD4dyYs/p0WbbpwJfIPpFIpj+9eQadOPerVV7ymkuIC+TwfsbicO1dPY9qg4lm8d/MCpg2aYCiqGPb54osvaqVdGjdpypZd+wgK2UVQyC6MTUxZGbARI5FixLf00V20zBogNDYDoSZ6bu0ounZJqW41zS3R0NOn9P4d+TZhfRECLW0ABHXqomPbnPLUJwplmb18N7OX78bFszPRZ/5EKpXyIOEqdfTqYWikLMfzZ+jPFBXm89mwmfJtdfTqsSz4DIvWhrNobTiN7V0YMzNAvnrrXd/Lal7Ne7t6SyqVMnToULnOx3NWrFghf4kIhUL5PB2JRMLFixfR1dVVOld11dFHjRpFSEgIKSkpKoU/K9OgQQOKi4uJi4ujYcOGL7V9FZaWlgqipUlJSfj6+mJpaakgTlobiZ2eoynUYPZHPny1NRyJRMonbRywMzNi7fFYnCxN8G1m89LjYx+lYGFYFyuRwSt9uXl4ERsTxdiRX8qWek6t+NGZMsGf1YGyaN2YcVMIWLWMkpIS3Nw9cXOXRaXGTZrO5o2BSMRitLS0GTdxusL5hUIhE8eOYtb8xUgkEnp07UxjG2t+3b4LR3s7PvDyoKdfF5auDGDw6PHU09fn25lTX7fKauzn2s14zEyNaWhh8RIvNa+vrb8G8ST5MQKBBqZmZnw1QbGsmkIh00cOYsqS1UgkEnp1akvTRpZsCt1Pc9vGtPdwJf7uA75evo78ggLOxV5l828H2LlqEQ+Tn7Js4zY0NARIJFIGf9JDYdVXbZfl034DWb50ERFHD2NqZq5ymW9N2uVG/C127fkdTU1NBAIBk8b6Y2iofE/XxMcnH3XnxzVrGTFuMlKge9dO2DZpXGWdObTqSMK1M6yc0Q1tHV0+HfW9fF/g3L5MWPw7ZSVFbF89nvKyUqRSCU2be+HRuUKS5nrUoZcObdW0XaqFREJ22GZMJ8xFoKHBswsnKH/6GINe/6L00V2Kr8s6QLIoT6TCoZoWVtT/bBhIpSAQkB9xgLInyhE4AKfW7bl5+SwLJ32ElrYuX45bLN+3dEY/Zi/fTXZmCkf2BWFu2YRls2T11LH7v/igS/WzR7+Le7k2yS9TXrX3PvDeCo7Gx8fTp08fIiMjMTMzIysri/z8fJycnOQRnD179nDw4EH55ODWrVszY8YMAK5cuYKrqysLFixAX1+ff/9bNmY7fvx4rK2tmTVrFkePHqVbt26kp6djYmJCaWkpzs7OlJWVkZiYWOWw0alTp1ixYgXBwcH4+fkREBCAr68vISEhXLp0icDAwJeWbdiwYfTq1YvPP/8ckE1kdnNz4/LlywC0adOG2NhYRCIRnp6eBAQE4OXlRc+ePZk4cSI9e/akZcuWBAcH4+XlxTfffMOBAwdUKrG/iFqGovqoZSheH7UMxZv5UctQVB+1DEX1iL6dWy07z2Y1nyv1Lnlvh7datGjBd999x4cffoiLiwt+fn48ffq0SvuAgAAuXbqEi4sLLVq0YMOGDSrt5s+fz9GjR2nZsiW7d+/GwsKCev+spNDW1qZTp07079+/WgmUzM3NOXjwIOPHj5cLsL1sclpMTAxWVlbs3r2bMWPG4OQkC6GKRCLmzp0rn4Q9b948RP+EitetW8eoUaOws7PD1taWHj1kY/TBwcH4+/vj6upKQUEBhioSg6lRo0aNGjXvE+/t8BaoVhF/HuUB+Pzzz+XREhMTE8LClBN4LViwQOFvQ0NDjhw5gqamJhcuXCAmJgYdHVluhudDZFUlWXqOr68vvr6+gGwZ+s2bsklv586dk3dWVOHh4aEwXFWZESNGqBxSc3d3VxnBcXJy4tq1awD88MMPuLu7K9moUaNGjRo17xPv7fDW2yIxMZH+/fsjkUjQ1tZm3bp1eHh4EB8fT69evejbty8//fTTa593w4YNrF27ln379mFvb/8WrlyRsLAwli5dSnl5OTY2NoSEhGBqqjx5T40aNWrU/P/jfR3eUnd63iLXr19n8ODBCtt0dHTkQ1lVsWTJEqVoUb9+/Wo1Ffeb8q7m9LyLuSPvYkwf3s08CPWcntfjXc7peRdtU90X1Jvy/MVWcKF2cza9SF2fT97Zc/ku2v9dzU96G7yvnZ73enjrP42zszNXrlx5teEL1LbWiBo1atSoUaPmPZ7IrEaNGjVq1KhRUxl1pEfNGxOZmMSyQxeRSCX0bePIyA6qE9RF3HzA9LAT7BzTW56cEOBpzjP6Bu7lK982DG2nWp34QtwNVv+6C7FEQu8u7RnSVzHxX1x8AqtDQrn3KIlFU0bT2adiQnbb/v7YWssyUpubiFj+9cQqyyKVStnz6zJuxp1FW0eXweMW06hpCwWb0pIiglf+m4zUxwg0hDi7daTPF1MA2BvyIwk3ZQKSpaXFPMvN4kqcciI1qVTK5o2BxMZEyXJ1TJuJrZ2Dkt3dxAQCVi6jtLQENw8vRo2ZgEAg4MH9e2wIXEVRURFm5uZMm6kcEaypj+VLF5Gc/BiAgmfPqKuvz5HDilmm37RdEh78zfKg7RQUFaOhIWDYpx/RtW3VUiVvo74qC6o+Jzo2jrVBvyCRSOjp14WB/T5V2F9aVsaylQEk3LuPQb16zJ05DQtzM24nJLIycIP8WocOGkA7H9W5aGpaFoCDB/Zx+OAfaGho4ObhzbCRY1T62Rb0E1djz6Ojo8voyfNobNtMyW73tnWcO3mIgoJ8NoedVtofc/4EAcu+ZuGKEDyb+Sjsi7x2hxU7DyCWSOnbwYPhvTop7N8efobfz8Qg1NDAqF5d5o/sR0MTWSLXp5nZLP5lLylZOQgEAn6eOpyGpqoXcNT0ucxKf8L29fN4lpeNnr4hQyd+DyjmEHvTti8rK2PV2o0k3L2HQCBg/OgRuDpXLeej28KV+v1GgECDgvPHyT/6u8L++p8NQ+efIVGBtg7CeoYk/3sIACbjv0WniQMl926RsX6p0rnVVB91p0fNGyGWSPj+4Hk2Du2OuUFdBm08gG8za2zNFOUICkpK2XHxJs5WypOkV4RH0c7eSmm73IdYwk/BO1gzdxpmIiNGzP6O9u6uCsnsLExEzB0/nB0Hjiodr6OtzdYV86tVnvi4c6SnPGJ+wEEeJl4jdPN3zPh+p5Jdl4+H4tDSk/LyMn5eNIqbcWdxat1eIUvrqcM7SXpwW+lYgNhLUTxNTmb95m0k3LnFhsDVLF+9Tslu49pVjJ88HQfH5iyeN5vLl6Jx8/Bi7ZoVDBs1lpbOrYg4epjf94Th5jy3Vn1UTnr2S9B6peScNWkXXR1t5k0cSaMG5qRn5TB81mK8XFtSr67eO6uvL4YornIUi8UEbAjix8XzMDU2Zty0Wfh4edDYukLa5fDR4+jr67Nt01pOnDlHUMg25s6aTmNra9av+hGhUEhmVjajJ03Dx9NdZcqKmpbl+tU4oi+eZ/XaILS0tKsUnLwae57Up49ZsWEv9xJu8Ov6ZSxc8auSXWvP9vh91J9/f6U876SosIAjf4Zi66D8EhdLJCzbtp91M0ZhLjLky4WBdGzdgqaW5nIbRxtLts/3po6ONrtPXGDNb4dYNu4LAOZt+o2RH3fCu6UDhcUlL03TUdPn8vdtP+HZ4WO8fftw50YUB3YG0L9zxUKTmrT9X0cjANgcuIrsnFxmL/iOdSuXKWkjAiDQwGiAP2kBixDnZGI+axlF12IoT6lYjZuzN0T+f33fHmhZNZH/nR/xB8+0ddBv51dlXampHv/zw1szZszAyclJnlTwbRMQEEDz5s354osvqrS5cuUKhw6p1l96zoIFC1ixQln4ct68eURERFR5XGBgIHZ2dggEAjIqaflIpVImTZqEnZ0dLi4u8kSFAFu2bMHe3h57e3u2bNny0uuqLjeS0mkkMsBKZICWppDuzk05dVs54+na45cZ3s4FHU3Fl8CJWw+xNKqHrWnVmk3xdx9gZWGGpbkpWlqadG3ryZlLinOkGpiZYGfTCI0aiu9du3QSzw4fIxAIaOLQiqKCfHKz0xVstHXq4NBSFpXQ1NSiUZPm5GSmKp0rNvIwbu16KG0HiL54Ht8ufggEAhybtaCg4JlcT+c5WVmZFBYW4tisBQKBAN8ufkRdlGWcfZKchFNLFwBatXbjQqTyxOKa+niOVCol8uwp2nfsrLC9Ju1i3dCCRg1kL0dTUX2MDOuR84KK/Luur9uJd7FsYEFDCwu0tLTo1KEd56NiFGzOR0XzYRdfADq29eHy1etIpVJ0dXXkHZzS0lJ4yX1Y07Ic/usAn/UbiNY/8gr166t+di5Hn6Fdp54IBALsHJ0pLMgnJytDyc7O0Zn6ImW9NYC9OzfS67MhaGlrK+27cf8xVubGWJkZo6WpSTevVpyKi1ew8WhuSx0d2bHOttakZckmxd5PTkUskeDdUhbh0tPVkdupoqbP5dOk+zi2lEXeHJw8uX7ppMKxNWn7R38n0dpF1ik0qm+Ift26JNxV1ESTX2NjO8rSUxBnpoK4nMLYc9Rp5VFlufXc2yloiZXcuY60uKhK+7dBbolutf7VhKysLPz8/LC3t8fPz4/sbOWO/JUrV/Dx8cHJyQkXFxeF1DLDhg2jSZMmuLq64urqWq05tP+RTs9z6YfaYNOmTVy7do3ly5e/NR+VWbduHceOHWPHjh1V2lSn01MVixYtomvXrlXub9u2LREREdjYKIZoDx8+TGJiIomJiWzatImvvvoKkN1UCxcuJCoqiujoaBYuXKjyxnpd0vILsTCsiACYGeiRmlegYHPrSQYpeQV0cFTUbiosKePXs9cY69v6pT7Ss7Ll4pQAZiIj0jOrf+2lZWUMn7WYUd98z+nouJfa5mSlYWRSIe9Q39icnKyq1b8LC/K4HnsaR2dvhe1Z6U/ITEvGsaXqIZusjAxMTCt0kIxNTMnKyFCyMTYxVWnTyMaGqAuyl+D5s6fJyFC+xpr6eE78jWvUr29EQ0vFaFxN2+U5NxPvU1ZejqV51akS3kV9ZWRmYVpJ+NHUWERGZqaSjdk/NkKhkLp19cj7p7N2604CI8ZNZtTEaUwdN6bKxKQ1LcuTJ0nE37zOjCnjmDNzCokJqqOJ2ZlpiEwqoi4iEzOyMquvZP/w3m0yM1JxdVcWtgVIz87FQlQhdmlmZEhadtUrffafiaGtiyMAj1Iy0NfTZfrPWxk4bw2rQv9CLKk6m3RNn0tLGweuRMs+Iq9GH6e4qEDh968mbW/bxIbz0ZcQi8U8TUkl4d490tKVO5cg0wITZ1fsE2dnITRUrc0oFJmiaWxOyZ23u7rsv4EffviBLl26kJiYSJcuXfjhhx+UbPT09Ni6dSs3b94kPDycKVOmkJOTI9+/fPlyrly5IldReBXV6vRs374dT09PXF1dGTNmDGKxGH19febMmUOrVq3w9vYmNVXWs05PT+ezzz7PZyCuAAAgAElEQVSTZweOjJT94CxYsIDBgwfTtm1bBg8eTHp6On5+fjg5OTFq1ChsbGzIyMhg3rx5rF69Wu57zpw5rFmzRuV19e7dm2fPnuHm5kZYWBjDhg1j7NixeHl5MXPmTK5cuYK3tzcuLi707dtXfrP7+voydepU3N3dad68OTExMXz66afY29vz7bffVlkPY8eO5f79+/To0YNVq1YRHR2Nj48PrVu35oMPPuDOnTuUlpYyb948wsLCcHV1VZnw8EWCgoLo0aMHRUVFDBs2jD179lRp27p1axo3bqy0/Y8//mDIkCEIBAK8vb3Jycnh6dOnHDlyBD8/P0QiEUZGRvj5+REeHg7IsjI7ODjg6emJv78/EyZMUOlz06ZNuLu74+7uTnDEy5fbP0cikbIiPIrp3ZRf/utPXubLD1qip6NVrXO9KfvWLePXZXNZONmf1SGhJKVU/4f/ZYjF5YSsmYVvj0GYmCt2CGIjw3H19kND49UZud+EiVNmcvivP5g2aQxFRYVoab69Ojx7+gTtfTu/2vANyMjOYdHPwXw7brjq4YBa4l3UV3NHB35Zt4Z1K5exc/c+WcTnLSARi8nPz+PHVWsZOnIMy5cuorYzjkgkEnb8sppBwyfXyvn+On+Z+AdJDOnREQCxRMyVhAdMHfAR2+ZPIDk9iz/PKs99exNUPZd9B0/nbnwsP8zsz934S9QXmVUrW3516OHXBVNjY76aOpN1m3/FqZljrdzLem5tKYy7ANK3Ky3y38Aff/zB0KFDARg6dCj79yunRHBwcJDnrmvYsCFmZmakp6cr2VWXV87puXXrFmFhYURGRqKlpcW4cePYsWMHBQUFeHt7s2TJEmbOnElQUBDffvstkydPZurUqbRr146///6bbt26cevWLUCmh3Xu3Dnq1KnDhAkT6Ny5M7NnzyY8PJzg4GBAlln4008/ZcqUKUgkEkJDQ4mOjlZ5bQcOHEBfX18e0jp8+DBJSUmcP38eoVCIi4sLP//8Mx07dmTevHksXLhQ3qHS1tbm0qVLrFmzhj59+si1qmxtbZk6dapKhfQNGzYQHh7OyZMnMTExIS8vj7Nnz6KpqUlERATffPMNe/fuZdGiRdXS0ALZcNWxY8fYv3+/PLPzm5CcnEyjRhXj0FZWViQnJ1e5/cmTJyxevJjLly9Tr149OnfuTKtWqicijx49mtGjRwMVeXrM6umRklsR2UnLK8TcoCLyU1Baxt20bEb9Kot4ZTwrYvLOCNYM6sr1pHQi4h+y+mgM+cWlCASgrSVkoJfiBEVTkRFplSIIaVnZmBpXPRz2Is+jEZbmprRp4UjCg7+xsqj40j4dHsr547I8Fza2TmRnpMj35WSmUl+krJYNsGvjIkwtbOj00WClfbHnw+k/8huFbYf+3M/RI38BYG/vSEZ6RecrMyMdkYniEIPIxITMjHSVNlaNrFm4RBbVTE56TGzMxVr3AbK5DhfOn+OnAGU5lpq2S0FhEdOXBjBmYF9aOtgq7X8X9VUZE2MR6ZUiLumZWZi88PybGItIy8jA1MQYsVhMQUEhBgb1FGxsGllRp44uDx79jaO9HQA7duxg6/YdtVIWYxNTfD5oj0AgwMGxOQKBgLy8XMCKY3/t5tQx2QujqV0LsjIqhl2zMtIQGau+l1+kuKiQpEf3+P5bWaQ4NzuTVUv+jVPjDTg7yxYbmBoZkpJV8aWdlp2LmZFyrpaom4kE/3mCzbPHoq0le9WYGRniYN0QKzNZ/fq2ceL6vb/5pNJxtflc1heZ4f/vVQCUFBdyJSoCA4MKQdiatL1AIGCc/3C53cQZ32BlqVo8V5yThdCooq2FRiLEuZkqbfXc25IdtlnlvveN1NRUGjRoAICFhYU8eFIV0dHRlJaWYmtb8bsxZ84cFi1aJI8Uveo9+spOz/Hjx4mNjcXDQzb+WFRUhJmZGdra2vTq1QsANzc3jh07BkBERATx8RXju3l5eXLph969e1OnTh1AJrnw+++y2evdu3fHyEj2o9m4cWOMjY2Ji4sjNTWV1q1bq+yAVEW/fv0QCoXk5uaSk5NDx46yL4yhQ4fSr18/uV3v3r0BWS4dJycnecU3bdqUx48fV8tnbm4uQ4cOJTExEYFAQFlZWbWvE2Dr1q00atSI/fv3o6X1dqMeLxIdHU3Hjh3lshf9+vUjISGh2sc7WZryd1YeSdn5mNfTI/z6fZb285Xvr6erzemvv5T/PfKXv5jWzRMnS1NCRvWSb19/4jJ62lpKHR6A5naNefw0lSep6ZiKjIiIjGbhZP9qXV/eswJ0dbTR1tIiJy+fa3fu8mWf7go2Hbv/i47d/wXAjctnOBO+C7e2PXiYeI06evUwNFIedvkz9GeKCvMZNHaB0r6U5Af/x955h0VxfQ343V2KUkRgKYoFFcSGohRRLBDEHrsxRo29dxNr7P40EokSo0bFgjFWYjTGXiIaUUEQjV1QUFHasiAISNnd748Ni+suiqKkfPs+T57IzLlz55bZOXPuueeQk51JrbrqymPnj3vQ+WPlz3pkxCWO/HaA1m0/4t7d2xgbG2NhoT7XLCwsMTIy4u6dW9R1qk/o6ZN07qYsn5GRTuXK5sjlckJ2/0SHzt3eex0A16KjqFatOmKxZh+UZVwKCgqZuWItndq2UNtpV9799TL1HB148jSRxKRkxJYWnDl3nq++nKIm06K5OydOh9KwnhNnwy7StHEjBAIBiUnJWFuJEYlEJKek8DjhCbbWxS/lAQMG0MzT+720pbmnF9f/vIpzk6Y8SXhMYWEhlSoplQ2/Ln3x66L8fbsaeZ6Th0PwbN2e+/duYGRsUqLvzqsYGZvww08nVX8v/WoM/YdMUik8AA1rVeNxchpPUqVYm1fiePg1lo35VO06dx4+YWnwL6z5YjgWlYqzdTesXZ2snBekZz7HvJIJl2/H0sBe3Vr6Pp/Lol1bQqGQ4/s34enTU+18Wcb+xYs8FCioWKECkdHXEImEag7QL5P/MBZ96yqILK2RZUgxcm1F2tZADTk9GzuERibkP7ir9Tr/RDZu3MjGjRtVf7/8kQzQrl07kpKSNMotXbpU7W+BQPBap/bExEQGDRrEtm3bVBa1r7/+GltbW/Lz8xk1ahT+/v7Mn//67PNvVHoUCgWDBw/m66/Vt8kFBASoblAkEql8aIryT1WooOng9OoukJIYMWIEwcHBJCUlac0n9TpKW0eRNigUCtU0Q6FQWGp/oHnz5uHj48P+/fuJj49X5dMqLUXBCxMSEqhVq9abC7wGOzs7Hj9+rPo7ISEBOzs77OzsCA0NVTv+tvepDT2RkNldWjD2x2PI5Qp6NKuLg7U5a09H0dBOjHe9mm++yBvrEPHF8M+YsjQQuVxOVx8vale3Y+PuA9SvY09rdxduxcYxa8U6srKzOR91jU17D7Jz1WLinyTiv2E7QqEAuVzBoB6d1HYXvUrDpq25eeUPFk3qgr5BBQaOW6I69/X0vsxeEUJ6WhLHfwnCxq4W/jOVOd3advyUlr7K3S9RYUdxbdnxtQ+uq3tzoi6HM2b4QOW25anFu76mTBhJ4JogAEaPm8LqVf7k5eXh6uaBq5vSGfOP0N85euhXADy9WuHr1/G91wHwx7kzGg7M72NcTl+8zNXbMWRmZXPkzAUA5o4fSt1aNbTWVR79JRKJmDhmBDMXLEEul9Op3UfY16zB1p924eToQMvm7nT28+XrlasZNGo8piYmzJ0xFYAbt26z6+f96OnpIRAImDRmJGZmlTTqeB9t8W3fiTWBK5g0dhh6enpMnjZT61xr4urF1cgLfDmmFwaGFRg5sXh331dTBrA0UGl52hW8movnTpCf94JJw7ri7deNXv1HaVzvVfREImYO7M74gM3I5XK6tXanjp0tP/xygga1qtG2aQMC9xwhJy+fGWt/AsDWsjKBU4YgEgqZ2q8zo79RtrV+TTt6eZccsqCsz2XMrcsc3LkaBAIc6jfjk+HqIR7KMvYZz54xc8EShAIBYksLZk+bVHKnyeWk79mE1YR5CIRCnl/8ncLEx1Tq+in5D2N5cV25xGfk5kVOZJhGcetpS9CzsUNgWIEqSzeS/tM6Xtx++8C3H4JXlZxXed3GHBsbGxITE6lSpQqJiYlYW2u34mVmZtKlSxeWLl2Kp2exH2WRscLQ0JChQ4dq3Rz0Km9MQ3Hr1i26d+9OWFgY1tbWSKVSsrKyaNiwocqC8/PPP3Po0CGCg4P57LPPaNq0qWo3VZFz0cKFCzExMeHLL78EYPz48dSoUYOZM2dy4sQJOnToQGpqKmKxmPz8fJydnSkoKCAmJua1a7AmJiaq+xgyZAhdu3ZVJRFt0qQJa9asoXXr1ixcuJBnz56xatUqvL29CQgIwM3NjdDQUAICAjh06BCA2jlt2NvbExkZiVgspmfPngwcOJDevXuzcOFCgoODiY+PZ9++fRw8ePC1O6WK+sPT05OxY8dy/PhxqlatqtGGknj5PgAOHz7MmjVrOHLkCOHh4UyaNImIiAikUimurq6q3VzNmjUjKiqK3NxcvLy8iI6OxtTUFF9fX5ydnd+4JKdLQ1F6dGko3h5dGoq3R5eG4u3QpaEoHaUdh6L+fBemT5+OpaUls2bNYvny5UilUr75Rv0dk5+fT6dOnfj444+ZMkXdClekMCkUCqZOnUqFChW0OkO/zBu9rho0aMD//vc/2rdvT+PGjfHz8yMxMbFE+dWrVxMZGUnjxo1p0KAB69dr+gQALFiwgBMnTtCoUSNCQkKwtbXF1FS5Rm5gYICPjw+ffPJJmZzOtm3bxvTp02ncuDFXr159o9nrbZkxYwazZ8+madOmatYhHx8fbt26VSpH5latWhEQEECXLl1UW9BfZylYvXo11apVIyEhgcaNGzNixAgAOnfuTO3atXFwcGDkyJGsW6eM/2FhYcG8efNUjuXz58/HwsICOzs75syZg4eHB15eXtjb22Nm9u/KoaJDhw4dOv69zJo1i5MnT+Lo6MipU6eYNWsWAJGRkap32969ezl37hzBwcEaW9MHDBiAs7Mzzs7OSCSS125EKuJvSzial5eHSCRCT0+PixcvMnbsWFVD5HI5zZo1IyQkpFwyjv+T+Pjjj5k2bRo+Pj5vFi4jz58/x8TEhMLCQnr27MmwYcPo2bPna8voLD2lR2fpeXt0lp63R2fpeTt0lp7SUR6Wnr+Dvy0i86NHj/jkk0+Qy+UYGBgQFKRc47116xZdu3alZ8+e/+8UnmHDhpGTk0OrVtrjY7xvFi5cyKlTp3jx4gXt27enR48eby6kQ4cOHTr+82Tklu/mmvLib7P0vA3Xr19n0CD17cGGhoaEh5cuZszbkpaWhq+vr8bx06dPv9VOMoCtW7dqxBny8vJi7dq1ry3Xs2dP4uLi1I75+/vToUOHt6pfhw4dOnToeFtCLpUuTlBfz39XYod/hdKj459DeSxvAOViri+vtpTHkuCL45s/bB0dhgPl05agkjd7vDdGtiuf5Q0o/TLBu+LXxLDcxr88+qy8lmrLo57ymmMfgv+q0vPvulsdOnTo0KFDh453RKf06NChQ4cOHTr+X/C3OTLr+PdzMfoGgVt3IZPL6ebbms97dlY7H33rHoHBu7n/MIHFU0apIvDei3vEiqCfyM59gVAoYEivLrTzKjlAmUKhYHvQt1yLuoChYQVGTZ6PfZ16GnIh29dx/swRsrOz2LTnrOr40V93EHriICKRCFOzyspgbfXUt+e/a1uKyM7Jpf/U+bRxd+HLEQNKbEtYTAL+Ry4hV8jp2cyJ4W20p/44dTOOL/b8zs7R3Whop4xAey9JypKD53meV4BQIGDn6G4Y6ms+wmG3HuD/y2nkcgU9WzRmuJ96UtS956PZ80c0IqGQiob6zO/XgTpVxBTIZCzadYzbj5WZsD92b8Tw9p4a1y9rW64npLLkoDKDtEIBY3ya4tvAXmtZhULB7yFLibt5Fj2DCnQatBybGg1LvKf968eQIUlg6NxDqmNXQrdz9dwOBAIRtRu1pW3PGRrlIqKiWRu0BblcTmc/X/r37aV2Pr+gAP+Vq7l3/wGVTE2ZN2MatjbKQGr34+JZtXYDOTk5CIVC1q30x0BLdnKFQsHPW/25Gf0HBoYVGDRuCdVrq0ciz8/LZfPKL5EkP0YgFOHs2pbuA5SxSWJvRfLztm94+jCGoVP8aerZXmsfvPP4F8pYvOc4tx4lIRQImNHbF3dH7UEjy6O/ivps04Y1RF0OVwZ0nDaDOg51NeRiY+6xeqU/+fl5uLo3Z8ToCQgEArKyMgn4egkpKUlYW9syfbZm2JKy1hH2Ryi7d2wj4fEjVqxah0Ndp/feZztDfuHoydMIhUImjBqGe7PXJ2vWUTI6S4+Od0Imk/Pt5h2s/GoKu1Yt4WRYBHGPn6rJ2IotmDd+KH6tmqsdr2BowPyJw9m5ajGrvppKYPAesrJzSqzrWtQFkhMfE7B+H8PGz2brD/5a5Zp6tGZRQLDG8Zq1nFi8chvLVu/EveVH7A7+/r21pYiNuw/gUv/1uw1lcjnLDl1g3aD27J/Qm2PXH3A/RTM7eXZePjsu3cS5WnG4/UKZnDn7QpnbzYv9E3uzeVhn9ESaj69MLmdZyCnWjenL/jnDORZ1m/uJ6pmfO7s2YN/sYeydOYShvh4E7D8DwMnou+QXytg3exi7pg/m5wtXeZKm3beqLG1xsDZn5+ju7B3Xk3Wfd2DJb2EUyrT7D8TdPEd6ajzDF56g/WdLOLl7oVY5gHtXT6BvqB6R/dG9S8T+eZrPZx9k6LzDuLUbrtkWmYzV64P4euFXbFkbyO/nzhP/6LGazNETpzExMWH7xrX07t6VoODtqrJfr/yOqeNHs2Xdd3y7bHGJscVuRZ8nNekhC1Yfov+o+eze9D+tcr4fD2Ze4EFmfbOXB3ejuRmt9D0zF1dh0Lj/4daqU4l9UJbx33fhmvL/s4exfvwnfLv/DHK5pstnefUXQFRkOIlPnvDDpu2MmzSN9Ws0UzcAbFi7ivGTv+CHTdtJfPKEK5HKfI379u6isUtTfti0ncYuTdkXsuu911GjZi1mzV1Eg0aNS2xHWfos/tFjzpw7z+a1gSxfOJfvfghCJpOVWJeO16NTet4Dq1evpn79+pibm6uiQb4pW/q7MmzYMKytrWnUSN2BTSqV4ufnh6OjI35+fqqM8gqFgkmTJuHg4EDjxo1VkZnLyq3YOKrZWmNnY4W+vh7tvDw4F6keFr2KtRiHmtURvhJssUZVW6pXsQHAyqIy5mamZGRmlVjXlYhztPLpjEAgwMHJmZzsLDKkEg05BydnrTmGGjR2w9CwgkpGmqaebb0sbQG4cz8e6bNMmjcp2QIBcCMhleoWlahmUQl9PREdnWsTeueRhtza01cY2qoxhnrFL4OL95/gaGOBk61y92BlowqItGR0vvEwkepWlakmrqyso1l9Qq/HqsmYVCyOq5GbX0BRkwQCyM0roFAmJ6+gED2RCJMK2r/Ay9KWigZ6KoUtr1BGyaE4IfbP0zRs3gOBQEDVWi7k5Wby/FmKhlz+i2yiTm/Fs+NYteNXz+2ieftR6Okr22Fsqrn78k5MLHZVbKlqa4u+vj4+bVpxIfyymsyF8Aja+3oD0NarBVeuXUehUBAZfZXa9vbUqWUPgFkl0xJf4n9GnsGjzccIBAJq1W1CbnYWz9LVs0UbGFakbiOl1VNPT5/qteqTkaZMwmhpbYddzboIBCX/bJdl/B8kpeHhqEwfY2lqjKmRITcfa+ZMKq/+Aoi4dAFvXz8EAgFO9RqQnf0cqVQ9UadUmkZOTg5O9RogEAjw9vUj/FLYX+XD8Gmn3PHq064D4RfPv/c6qteoiV017Rax99FnF8Iv49OmFQb6+lSxtcGuii13YmK11KKjNOiUnvfAunXrOHnyJOnp6aqIkmXhdbm/hgwZwrFjxzSOL1++HF9fX2JiYlTZZkGZeT4mJoaYmBg2btzI2LFjNcq+C6nSdFUWcwBrC3NS0zS/9N/EzZgHFBQWYmejmUSwiPS0FCzENqq/LcTWGopLaTl78iCNXVuoHStLW+RyOat/3MvEz/u+UTYlKwdbs2JLhHUlI5Izs9Vkbj+VkJSZTRsn9R/Rh5JnCAQwZtsx+v1wgK1//Km9jozn2FYuzv5tXdmU5GeaCuXuc1fosmgjq349y8zeyvAM7VycqGioT7u5a+mwYD2DP3LHzLjie28LwJ+PU+j5/T76rP2FuR97abVaATx/loxpZVvV36aVbXmeoZmJOezQd7j5DkPfQD3nX3pKPAmxkfz0TV92rxpI4kPNfpOkSbF6Kdu5laUFkrQ0DRnrv2REIhHGxkZkZmaR8CQRATBz/mJGT/6S3ftKDt6XIU3BXFzclsqWNmRIS57HOdmZXI86i5NzyUuMr1KW8a9rZ8XZG7EUyuQkpGVw+3EyyemZGmXLq78ApBIJYqvifEyWYiukEomGjOVLiXFflsnISFcldTU3tyAjQ/O5LmsdpaEsfSZJS8NKXKysi8WWSNKkpa5bhzo6paeMjBkzhgcPHtCpUydWrVrFhAkTVOdOnTqFm5sbdevWVeX2kslkTJ8+HXd3dxo3bsyGDRsACA0NpXXr1nTr1o0GDTQzjhfRpk0bVWb0l/n1118ZPHgwoMwof+DAAdXxzz//HIFAgKenJxkZGSQmJiKXyxk3bhz16tXDz8+Pzp07l2iZ2rhxI25ubri5ubHt54Pv1lFakKRnsPj7zcwdN1SVNfdDEhZ6lLjY23TpOejNwqVk3/FQWjZzxtpSc0zeFrlcQcCxcL7ooOnfJJMriH6YzNd9vAke3pXfb8cTfv+plquUjk/bNOPwglFM6daWoBMXAaWVQCQQcPJ/4ziyYBQ/nrlMgiTjvbcFoHF1a/ZP7M3O0d3Z/Mc18gpKl+RXGymPb5MheYSji5+W+5DxIucZA6bvpW3PGfy2eQrvM0qHTCbjxq07zPliCt/5L+X8xXCuXNOukL7ddQsJ/m4m3p0+Q2xT7c0F3hJt49/DszE2lU34LOBHVuz7nSa17N77c/mh+qs0vCmLt47/H+gcmcvI+vXrOXbsGGfOnFEpNkXEx8cTERHB/fv38fHxITY2lh9//BEzMzMuX75MXl4eXl5etG+vdEi8cuUKN27ceKeM68nJyaqMs7a2tiQnK7+Gnzx5QvXq1VVy1apV48mTJ4SFhREfH8+tW7dISUmhfv36JWa0fzmLblFsGysLc1JesoakSNOxesla8iayc3L54uvVjO7fk0Z162icP3k4hNCTSsWttkMDpJLir3upJAULS+3ZeEvixtUIDoZsZc7S9ejrqy/ZlKUtN+7d59rtGPYdDyX3RR4FhYUYVTBk3EDNhLHWpkYkPSu2hqRk5mBTqdhakp1fQGxKOiO2HgFA8jyXyTtP8d1n7bA2M8LV3hZzY6Ulo1Xd6txOlNC8jnrmeOvKJiRlFH/Zp2RkYWNmSkl0bFafpXtPAHA08jYt69dGXyTC0tQYl1rVuPkoiWriyu+1LUWO2QC1rSpjZKBPbEq66nj02R38GbYXANuazmRlFC+xZGUkYVK52OoH8DQumqRHN9g47yPk8kJysqTsDhzEp1O2Y1rZBkcX5dJFFfvGCARCcp+nA8VKqtjSgtSXvtpT06SIXwlCKra0IEUiwUpsiUwmIzs7h0qVTBGLLXFu1ECVWb25WzNi7j+gWROlf8eOHTvYvE2Zf69mnYakS4rbkpGWTGUL7fN414bFWNnWxKfL2ynoZRl/PZGQ6b2Kg7J+vvInalppPgcfsr8Ajvx2gBPHDwPg6OiEJLXYGpYmScVCrL6EbSEWkyZJ1SpTubI5UmkaFhaWSKVpmJkp5/KOHTv48acd76WO0lCmPrO0JFVSbBWSSNIQv4ePrDeR8fy/aRP5b7bqH8Inn3yCUCjE0dGR2rVrc+fOHU6cOMGPP/6Ii4sLzZs3Jy0tjZiYGAA8PDzeSeF5ldJ80Zw/f56+ffsiFAqxtbV961xf9R3seZyYzNPkVAoKCjkVFkFrN+27d16loKCQmSvW0qltC41dUEX4denL0sAdLA3cgatnW86fOYJCoSD27nWMjE20+u6URPyDu2z94WumfhWAWWXNH4uytGXR5JEcWP8N+9f5M3FQXzq1aaFV4QFoaGfFI2kmCelZFBTKOHb9AW3rFS/9mFYw4OysgRyd1o+j0/rRuJqVSknwcqhGTHI6ufmFFMrkRMUnUdtKUxlpWKMKj1LTSUjLUNZx5TZtnR3UZB6mFJvGz928T42/Xmy25pWIiHkIQE5ePtfjn1LLRvuPa1nakpCepXJcfpqRRbzkGVVfWpJp2nYAg+f8yuA5v+LQpB03ww+gUCh4GncVw4qmmJipKwoubT5j7LLzjFryO/2n7cTc2p5PpyidQB2atOPRPWXkdmlyHPLCAiqaqL/I6zk68ORpIolJyRQUFHDm3HlaeqjPyxbN3TlxOhSAs2EXadq4EQKBAPdmLsTFP+TFizxkMhl/3rhJzZc+MgYMGMDsFSHMXhFCY4+PiDj3GwqFgrh716hoZIqZueay7m+7vyc3J4veQzR3mb2Jsox/bn4BOXn5AFy8E49IJKROFc3n7EP2F0Dnj3sQuCaIwDVBNG/RitDTJ1EoFNy9cwtjY2PVclURFhaWGBkZcffOLRQKBaGnT+Lh2RIAD8+WnDl1HIAzp47j4ekFKMflfdVRGsrSZy093Dhz7jz5BQUkJiXz5Gki9RwdtNSiozToLD0fkFcVD4FAgEKh4Pvvv9dIJxEaGoqxsfrOk7fBxsaGxMREqlSpQmJiItbWyheDnZ0djx8X7xJISEjAzs7unespQk8k4ovhnzFlaSByuZyuPl7Urm7Hxt0HqF/HntbuLtyKjWPWinVkZWdzPuoam/YeZOeqxZy+eJmrt2PIzMrmyJkLAMwdP5S6tbQ7AzZx9eJq5AW+HFL2HP8AACAASURBVNMLA8MKyi3nf/HVlAEsDVR+se0KXs3FcyfIz3vBpGFd8fbrRq/+o9i9dTUvcnP5/pvZAFiKbdn906b30pa36zMhs7u0YOyPx5DLFfRoVhcHa3PWno6ioZ0Y73o1SyxbqaIhg1o24rMNvyIQQGvH6lp9ZfREQmb3acfYdSHKOjydcagiZu3hP2hYwxZvZ0d2/xHNpbvx6ItEmFY0ZMnALgB82qYp83ccpeeyzaCA7p6NqGun3RJRlrZEP0xiyx9/oi8SIhAImNO1hcqC9Sq1G7Yl7uZZNi30Q9+gIh0HLlOd27asO4Pn/FpiPQDOLXpz7Kc5bP1fV0R6+nT6fLnGcykSiZg4ZgQzFyxBLpfTqd1H2NeswdafduHk6EDL5u509vPl65WrGTRqPKYmJsydMRUAUxMT+vT4mHHTZiAQCPBwa4anu6vWe2nYtDU3r/zBokld0DeowMBxS1Tnvp7el9krQkhPS+L4L0HY2NXCf2Y/ANp2/JSWvr15GHuDoIApKl+fw3t/YO7K/Wp1lGX8pVk5jP1hL0KBAGszU5YO6qK1HeXVXwCu7s2JuhzOmOEDldvJpxYrglMmjCRwjTJn4+hxU1i9yp+8vDxc3TxwdVPusuzVtz8rvl7MqRNHsbK20bplvax1XLrwB0E/fM+zZ89YsnAOtWrXYeH/1COXl6XP7GvWwLtVS4aNm/zXdUa+1vlbx+vRpaF4D9jb2xMZGcmhQ4eIjIxkzZo1DBkyhJSUFA4dOkRcXBxt27ZVLW8dOXKEkJAQ9PX1uXfvHnZ2dly+fJmAgACNJTJtxMfH07VrV27cKA5xPn36dCwtLZk1axbLly9HKpXyzTffcPjwYdasWcORI0cIDw9n0qRJREREEBISwrZt2zh48CCpqanUr1+fjRs30qePditFEbo0FKVHl4biHerRpaF4a3RpKN4OXRqK0lHa53Bkuw92Cx8EnaXnA1KjRg08PDzIzMxk/fr1VKhQgREjRhAfH0+zZs1QKBRYWVmpnI5LQ//+/QkNDUUikVCtWjUWLVrE8OHDmTVrFp988gmbN2+mZs2a7N2r9Ino3LkzR44cwcHBASMjI7Zu3QpA7969OX36NA0aNKB69eo0a9YMMzOz11WtQ4cOHTp0/KvRKT3vgfj4eEC5nXzIkCEABAcHa5UVCoUsW7aMZcuWqR339vbG29v7jXXt2qUZXAvA0tKS06dPaxwXCARaM7oLhUICAgIwMTEhLS0NDw8PnJ2d31i/Dh06dOjQ8W9Ft7z1/xhvb28yMjLIz89nxowZKoVNhw4dOnT8/6Y8lrekUin9+vUjPj4ee3t79u7di7m55o5BkUik+iivUaMGBw8qQ6fExcXx6aefkpaWhqurK9u3by8xpUkROqXnH0haWhq+vr4ax0+fPo2lpWZEWR06dOjQoeN9Uh5Kz4wZM7CwsFD5oqanp+Pvr5lmyMTEhOfPn2sc/+STT+jVqxeffvopY8aMoUmTJm8MwKtTenS8FeXlmPdfcmT+0I65I9uVj4Mx/DccWUHpZDor6MUHrWP5SOWOtPKYZ+X1XP6X2vJfmMtFTtkfgvJQepycnAgNDVXtOvb29ubu3bsactqUniKf2KSkJPT09Lh48SILFy7k+PHjr61TF6dHhw4dOnTo0PFOvByx383NjY0bN5a6bElBdV/lxYsXuLm54enpqdr4k5aWRuXKldHTU7omFwXefRM6R2Yd70xEVDRrg7Ygl8vp7OdL/7691M7/eeMma4O28iD+IXNnTKOtV3HOq+Onz7BjjzLtxYB+fejgW3JwRIVCwfagb7kWdQFDwwqMmjwf+zr1NORCtq/j/JkjZGdnsWnPWY3zly/8zmr/WSwKCMajnnr+rYvRNwjcuguZXE4339Z83rOz2vnoW/cIDN7N/YcJLJ4ySi2ootcnI6lTQ5kqwEZswYpZE1/blt9DlhJ38yx6BhXoNGg5NjVKTlS6f/0YMiQJDJ2rDGXw2+YpSJPjAMjLzcKwoikj26nHqgmLScD/yCXkCjk9mzkxvI32QIunbsbxxZ7f2Tm6Gw3trCgolLH4tzBuPZEgFAiY0dkT91pVSry3N41/fkEB/itXc+/+AyqZmjJvxjRsbayJjL7Gpm0/UVhYiJ6eHqOHfk7TJtqd6BUKBZs2rCHqcrgyhsq0GdRxqKshFxtzj9Ur/cnPz8PVvTkjRk9AIBDw4H4s69esIr8gH5FQxOjxk6nrVF9rXR+30MOpupCCQgg5W8DTNE0juEgI3VrqUbuqEIUCTlwu5Ea8nK6eymMA+npgUkEzOGh5zbF3HReAnSG/cPTkaYRCIRNGDcO9WVOtdbxrWxJT05i1Yi0KuYJCmYw+nT6iV3vvv7Ut5TGPoexzOSsrk4Cvl5CSkoS1ta3WmEPvE2mGvFRyM1+K2K+Ndu3akZSkmbh26dKlan+/Lqjuw4cPsbOz48GDB3z00Uc4Ozu/825jndKj452QyWSsXh/EN0vmY2VpybhpM2nR3B37GsXRVa2trJgxZQIh+9XzdWVmZbF9117WrfoGgUDA2CnTadncHVMTE611XYu6QHLiYwLW7+P+vRts/cGfRQFbNeSaerTGr8snfDm2t8a53Jxsjv+2mzpa4lrIZHK+3byD7+ZNw9rCnGGz/0drNxdqVS9O8WArtmDe+KHsOHhCo7yhgQE/BiwoubNeIu7mOdJT4xm+8ASJ8dc4uXshA2eEaJW9d/UE+obqASs/Hh6o+veZfcsxrKjeZzK5nGWHLrBhcEdsKhnz2YaDeNerQR1rdefA7Lx8dly6iXO14ojA+6KUZuV9E3qR9jyX8duPs3N0d4RCzR+i0oz/0ROnMTExYfvGtfx+7jxBwduZN/MLzCqZ8r95sxFbWhD38BEz5y9h77YgrX0QFRlO4pMn/LBpO/fu3mb9mkBWBK7TkNuwdhXjJ39BXaf6LJk/myuREbi6N2fblg30++xzXN2bE3n5Etu2bGSp/yqN8k7VhYjNBATszae6tYAerfRZ92u+hpyPix7ZL+DbvfkIgKKE5YcuFecOa9lQRFVLAW5OxT+v5TXHyjIu8Y8ec+bceTavDSQtTcr0eYvYtv57jUB4ZWmLuLIZQUtnY6CvT07uCwZ8sYDWbi5YWWhGFy+ftpTPPIayz+V9e3fR2KUpvT/5jH17d7IvZBfuLotKrO+fwqlTJa+TlRRU91WKAurWrl0bb29voqOj6d27NxkZGSqls7SBd//25a2WLUsfyrs05OXl0a5dO1xcXNizZ897vfb7wt7eHslbZOh9Gw4ePKjKsL5w4UICAgI+SD13YmKxq2JLVVtb9PX18WnTigvhl9VkbG2sqVPLXkN7j7xylWYuTahkaoqpiQnNXJpwOSq6xLquRJyjlU9nBAIBDk7O5GRnkSHV7D8HJ+cS01Ps27mBrr0/R1+LZ/+t2Diq2VpjZ2OFvr4e7bw8OBd5VU2mirUYh5rVEZYxYWHsn6dp2LwHAoGAqrVcyMvN5PkzzUzb+S+yiTq9Fc+O2p3yFAoF964cpb5bV7XjNxJSqW5RiWoWldDXE9HRuTahdx5plF97+gpDWzXGUK/4JfAgNQOPvyw7liYVMa1gwM2n2udpacb/QngE7X29AWjr1YIr166jUChwrFNblTvIvkZ18vPzyS8o0FpPxKULePsqc2c51WtAdvZzpFL17NRSaRo5OTk41WuAQCDA29eP8EthgPLrMTcnB4Cc7GyN9AJFNKgp5EqMDIDHKQoqGoCplgTzbk4izlxVKjgKIEdL3MEmdURcva/+lVxec6ws43Ih/DI+bVphoK9PFVsb7KrYcicmVqOOsrRFX18PA319AAoKC1HIS3YpLY+2lNc8hrLP5YhLYfi0U0by92nXgfCL50us699Ct27d2LZtGwDbtm2je/fuGjLp6enk5SkfNIlEQlhYGA0aKPvHx8dHlSi7pPKv8rcrPRcuXHiv14uOVr48r169Sr9+/dTOyWSy91rXP5Fu3boxa9asD16PJE2K1UsJ96wsLZCkpb2mhHpZa6uXyootkaRJS5RPT0vBQlycZNJCbI00TVNRKIn4+3dIkyTj4tZK6/lUaTrWLyUYtbYwJ/WlBKRvIr+ggKEzlzBizjLORpSsvAE8f5aMaWVb1d+mlW15nqG5jh126DvcfIehb6A9PUNCbCRGlSwxt7ZXO56SlYOtWbF1yLqSEcmZ2Woyt59KSMrM1khjUdfWgrN3H1Eok5OQnsXtxDSSn2numIDSjb8kTYr1XzIikQhjYyMyM7PUZM5duIRjnVqqF+GrSCUSxFbFX3+WYiukr3wwSCUSLMVWWmWGjxpP8JYNDP+8H8Gb1zNoyAit9VQyFpDxvPgF/CxbQSVj9Rd2hb/05fZuekzsacBnvvqYvKIYVTYBc1MB95+qKz3lNcfKMi6StDSsxMVKobiE57KsbUmWSBn4xQK6j5nBwB4dtVp5yqst5TWPoexzOSMjXaW0m5tbkJFR+j7/pzJr1ixOnjyJo6Mjp06dUr27IiMjGTFC+azevn0bNzc3mjRpgo+PD7NmzaJBgwYA+Pv7s3LlShwcHEhLS2P48OFvrPNvV3pM/lrSCA0Nxdvbmz59+lCvXj0GDBhA0cayI0eOUK9ePVxdXZk0aRJdu3bVeq2UlBQGDhzI5cuXcXFx4f79+9jb2zNz5kyaNWtGSEgIu3btwtnZmUaNGjFz5ky1+5g+fToNGzakXbt2RERE4O3tTe3atVUxAbQRHBxM9+7d8fb2xtHRkUWLis2NPXr0wNXVlYYNG2p17oqPj6devXoMGTKEunXrMmDAAE6dOoWXlxeOjo5ERESUWK9UKqVHjx40btwYT09P/vzzT9X9TJgw4TU9Xoy3tzczZ87Ew8ODunXr8scfH3Znxt+BXC5nx5ZAPhs6+YPV8cs6f7b6z2PR5JEEBu8mIan0Cpk2Uh7fJkPyCEcXvxJl7kQeop6r9ufgdcjlCgKOhfNFBw+Ncz2a1v1rSexXVhy9RJPq1lqXtt4X8Q8fERS8nanjx3ywOo4dOciwkePY/OMeho0cz5rv3t3yKRRAZRMBD5PlfL8/n0cpcjo3V3/JNakj4kacjPe9J/Z9z7G/ExuxBT99u4iQ75dxJPQC0owPu1PzQ1Me8/hVSpNU+t9AUVDdmJgYTp06hYWF0nLm5ubGpk3K/IgtW7bk+vXrXLt2jevXr6spNrVr1yYiIoLY2FhCQkIwNDR8Y53/KJ+e6Ohobt68SdWqVfHy8iIsLAw3NzdGjx7NuXPnqFWrFv379y+xvLW1NZs2bdLIYWVpacmVK1d4+vQpnp6eREVFYW5uTvv27Tlw4AA9evQgOzubjz76iBUrVtCzZ0/mzp3LyZMnuXXrFoMHD6Zbt24l1hsREcGNGzcwMjLC3d2dLl264ObmxpYtW7CwsCA3Nxd3d3d69+6tEWenaLC2bNmCu7s7O3fu5Pz58xw8eJBly5aVmKJiwYIFNG3alAMHDvD777/z+eefc/XqVa2yr6OwsJCIiAiOHDnCokWLtK6/bty4UaW09e3ehQH9+iK2tCD1pa+U1DQp4lLGEBJbWnD1+s3ispI0XJzVnXlPHg4h9KSy7bUdGiCVFFtDpJIULCy1r/2+yovcHBIe3mfZXOUy0bP0NFYt/ZKG9uspWv21sjAn5aUv1RRpOlaWmgGySqLoq9fOxopmDZy4F/eIarbF9xd9dgd/hinTgtjWdCYro9ipLysjCZPKNmrXexoXTdKjG2yc9xFyeSE5WVJ2Bw5SZQ6XywqJuXaSQTN/0bwXUyOSnhVbdlIyc7CpVGz5yc4vIDYlnRFbjwAgeZ7L5J2nVBnQp3fyVMl+HvQbNS21OwuWZvzFlhakSCRYiS2RyWRkZ+dQqZIym3qqJI35y75h1tRJVK1iq1buyG8HOHH8MACOjk5IUotf8GmSVCzE6kuYFmIxaZJUrTJnTp1gxGjlR4BX67asfUnp8WwgwqOecnkvIVX+l0Kj1FbMjAVkZqtrLjl5kF+g4Gac0opz/YEMdyd1H5EmtUUcCNNc4vjQc6yIsoyL2NKSVEmxlUMiSVMt37zPthRfpzK1a9hx9XaMmtN2ebblQ85jeL9zuXJlc6TSNCwsLJFK0zAz024h0/F6/nZLz8t4eHhQrVo1hEIhLi4uxMfHc+fOHWrXrk2tWrUAXqv0lETRMtfly5fx9vbGysoKPT09BgwYwLlz5wAwMDCgY8eOADg7O9O2bVv09fVxdnZWpZkoCT8/PywtLalYsSK9evXi/HnlWuvq1atp0qQJnp6ePH78mJiYGI2ytWrVwtnZGaFQSMOGDfH19UUgELyx3vPnzzNo0CAAPvroI9LS0sjMzHzbrqFXL+VOBVdX1xLrGzVqFJGRkURGRjKgX18A6jk68ORpIolJyRQUFHDm3Hlaemj+cGnDrZkLUdHXyHr+nKznz4mKvoZbMxc1Gb8ufVkauIOlgTtw9WzL+TNHUCgUxN69jpGxSYm+O69iZGzCDz+dZFXQr6wK+pU6To2Y+lWAWsqN+g72PE5M5mlyKgUFhZwKi6C1m/YdT6+S+TxbtY6fkZnFn3djqVWtqppM07YDGDznVwbP+RWHJu24GX4AhULB07irGFY0xcRM/eXl0uYzxi47z6glv9N/2k7Mre1VCg/AwzsXsLCpjam55o9sQzsrHkkzSUjPoqBQxrHrD2hbr3gZy7SCAWdnDeTotH4cndaPxtWsVApPbn4hOfnKtlyMfYJIKNBwgC6iNOPfork7J06HAnA27CJNGzdCIBDw/Hk2cxYtZeTggTRqoLkLr/PHPQhcE0TgmiCat2hF6OmTKBQK7t65hbGxsYZfjoWFJUZGRty9cwuFQkHo6ZN4eCp9BS0sLblx/RoAf16LpspLjo6XbslY/Us+q3/J52a8nGaOSgWmurWAF/mQlavZ7tuP5KpdWg5VRSSnFytGVmYCKhoKeJSiaeb50HOsiLKMS0sPN86cO09+QQGJSck8eZpIPUeH99qWlDQpL/LyVe36804sNapqzuPyasuHnMfwfueyh2dLzpxSxqA5c+o4Hp5er+lpHSXxj7L0vGyaEolEFBYWvka69BgbG79RRl9fX2UuFAqFqnsRCoVvvI9XzYwCgYDQ0FBOnTrFxYsXMTIywtvbmxcvNIOhvdzmt633fVBU39v2t0gkYuKYEcxcsAS5XE6ndh9hX7MGW3/ahZOjAy2bu3PnXiwLlvnz/Hk2Fy9Hsm3Hbras+45KpqYM/LQP46YplxcH9e9LJVPTEutq4urF1cgLfDmmFwaGFRg5cZ7q3FdTBrA0cAcAu4JXc/HcCfLzXjBpWFe8/brRq3/JWymL0BOJ+GL4Z0xZGohcLqerjxe1q9uxcfcB6texp7W7C7di45i1Yh1Z2dmcj7rGpr0H2blqMfFPEvHfsB2hUIBcrmBQj05qu1hepXbDtsTdPMumhX7oG1Sk48DiHGzblnVn8JxfSyxbxJ2oI9Rz61JCW4TM7tKCsT8eQy5X0KNZXRyszVl7OoqGdmK869Us8brS7FzG/ngcoQCsKxmztHfbEmVLM/6d/Xz5euVqBo0aj6mJCXNnTAXgwOGjPE1MYvvuELbvVu5c8188H/PKmlYlV/fmRF0OZ8zwgcptvlNnqM5NmTCSwDXK3TKjx01h9Sp/8vLycHXzwNWtOQDjJn3Bpg1rkMtk6OsbMG7iF1rbc/exnHrVhUzvZ6Dasl7EpF4GrP5F+aI+GlFAP28DunpC9guFmlyTOiKu3dfuN1hec6ws42JfswberVoybNzkv64zUmO3U5nbkpDI6h/3IhAIUCgUfPZxexxqVvvb2lJe8xjKPpd79e3Piq8Xc+rEUaysbT74lvX/Kn97ROaiSIuhoaFqy1ITJkzAzc2Nfv36qfxN7O3tGTBgAM+ePVNbvnqZV69jb29PZGQkYrGYxMREteWtDh06MHHiRLp3764W8XHhwoWYmJjw5Zdfqt2jNoKDg5kzZw43btygYsWKNG/enC1btvDkyRM2bdrEb7/9xp07d3BxceHYsWN4e3ur7un58+d07dqVGzeUkUGHDBlC165d6dOnD/Hx8WrnXmXSpElYWVkxb948QkNDmTp1KtHR0QQHBxMZGcmaNWs02vEq3t7eBAQE4ObmhkQiwc3N7Y1WLV1E5tKji8j89ugiMr89uojMb4cuInPp8P+5lHF6+vyjFozeyD/K0qONihUrsm7dOjp27IixsTHu7u7vfK0qVaqwfPlyfHx8UCgUdOnSpVRb3N6Eh4cHvXv3JiEhgYEDB+Lm5oazszPr16+nfv36ODk54enp+eYLvQULFy5k2LBhNG7cGCMjI9W2Px06dOjQoUOHdv52S09peP78OSYmJigUCsaPH4+joyNTp079u28LQM2y8v8BnaWn9OgsPW+PztLz9ugsPW+HztJTOkr7fBTN838L/wq7VFBQEC4uLjRs2JBnz54xevTov/uWdOjQoUOHDh3/Mv4Vlh5tbN26le+++07tmJeXF2vXrv0g9R0/flwtrg8od17t37//g9RXxPto5/jx4wkLC1M7NnnyZIYOHfpe7lGHDh06dPy3+K9aev61So+Ov4fyMj2Xh1m4vJa3SusQ+K7M7CPkxfHNH7SOCh2UAcH+C0sCoBz/tIXaozO/LywXKoOrlcdS7X/puSyvJaHyqKe8xuVD8F9Vev4Vy1s6dOjQoUOHDh1lRaf06NChQ4cOHTr+X/CP37Ku459LRFQ0a4O2IJfL6eznS/++vdTO5xcU4L9yNffuP6CSqSnzZkzD1kYZffh+XDyr1m4gJycHoVDIupX+GGjJgA7KjOKbNqwh6nK4MqjXtBnUcairIffTts2cOX2C7OdZ7P7liOp4QUE+gQHLuR97D1PTSnw5e77GroeL0TcI3LoLmVxON9/WfN6zs9r56Fv3CAzezf2HCSyeMkotbL7XJyOpU0MZYM1GbMGKWRNL7DOFQkH44WU8vnsOPf0KtO69DLFdQw25I5s+JycrFT09pem4w9BNVDRRRm99cP0oV0+vBQFY2NZjZp+VamXDbj3A/5fTyOUKerZozHA/9XAJe89Hs+ePaERCIRUN9ZnfrwN1qogpkMlYtOsYtx8nI5PL+di9EcPblxxq4V3H/1lmFouWr+BuzH06+HozaczI1/ZXacY+NuYeq1f6k5+fh6t7c0aMnoBAICDsj1B279hGwuNHrFi1Doe6Tlrr0XdoiHHH/iAU8uLKH7w4f1RDxqChGxW9u4FCgSw5gef7lMHkjNr1Rr9uYwByzx4i/+ZljbJFbdke9C3Xoi5gaFiBUZPnY19HM5JvyPZ1nD9zhOzsLDbtOas6fvroPk4d/RmhUEiFCkYMGzcbuxq1Ncr/G8Yl7sF91q9ZRW5uLtY2Nkyb8RVGRppBZMtj/Mtax44ftxBx6QICoQAzs8pMnjYTC0vNiPFl+b3cGfILR0+eRigUMmHUMNybNS1xbHS8Hp2lR8c7IZPJWL0+iK8XfsWWtYH8fu488Y8eq8kcPXEaExMTtm9cS+/uXQkK3q4q+/XK75g6fjRb1n3Ht8sWa42WWkRUZDiJT57ww6btjJs0jfVrArXKuTdvwYrAdRrHTx4/iomJKes3/0S3nn34cYt68leZTM63m3ew8qsp7Fq1hJNhEcQ9fqomYyu2YN74ofi1aq5xfUMDA34MWMCPAQteq/AAJNw7xzPJQ/pMO4ZXj0VcOLi4RFnvvivoMXE/PSbuVyk8zyTx/Hk2iC6jd9Br8iGad5mt3ha5nGUhp1g3pi/75wznWNRt7ieqZ3Lu7NqAfbOHsXfmEIb6ehCw/4yyn6Lvkl8oY9/sYeyaPpifL1zlSZp2f5SyjL+BgT5DB/RnzLDPX9tXUPqx37B2FeMnf8EPm7aT+OQJVyKVyXpr1KzFrLmLaNCoccmVCAQYdx5A5o5AMtbOw7CRByKrKmoiQgtrKrbqTObm5Txbt4DsY7sB0Hd0RlSlJs/WL+JZ0FIqtmyPwFC7j8O1qAskJz4mYP0+ho2fzdYf/LXKNfVozaKAYI3jLdt24OvVu1gauIMuPQexY4tmX/xbxmXtdwEMGjqS1T9sxrNla/b/vOeD1FOa8S9rHT379OO7dZsIXBOEu0cL9uzcrlG2LOMS/+gxZ86dZ/PaQJYvnMt3PwQhk2mP/K3jzeiUng/A6zKdF2WVf/r0KX369AHg6tWrHDlSbJk4ePAgy5cv//A3WgbuxMRiV8WWqra26Ovr49OmFRfC1b9wL4RH0N7XG4C2Xi24cu06CoWCyOir1La3p04tewDMKpm+VumJuHQBb18/BAIBTvUakJ39HKk0TUPOqV4DjVw2yvJh+LRrD0DLVm3589oVXvbfvxUbRzVba+xsrNDX16OdlwfnItWTt1axFuNQszrCMmY2fnT7dxyadkcgEGBdw4X8F5nkZJY+Y/a9yBDqN++PYUVlqPsiZaiIGw8TqW5VmWriyujriejYrD6h12PVZEwqFqc+yc0voKhJAgHk5hVQKJOTV1CInkiESQXt1reyjH/FChVwblgffX19LVdWpzRjL5WmkZOTg1O9BggEArx9/Qi/pNytWL1GTeyq1dB2aRV6drWQSVOQp0tAJiPvRgT6Tuq54Cq4tuHF5TMoXuQAoMjOAkBkVZXCh/dALoeCfAqTE9B30O5ceiXiHK18OiMQCHBwciYnO4sMqURDzsHJWWtuuYpGJqp/5+Xlas2y/W8Zl6dPEmj4lyLSpKkrF8O0byooj/Evax0vW6hevHiBtp+IsozLhfDL+LRphYG+PlVsbbCrYsudmFjNSnSUCt3y1t9E1apV+fnnnwGl0hMZGUnnzsollW7dur02q/s/AUmaFKuXMgRbWVpw+16Mhoz1XzIikQhjYyMyM7NIeJKIAJg5fzEZzzLxadOKT3v3KLEuqUSC2Ko4Kael2AqpRKJVwdFaPq24vEgk2gllvQAAIABJREFUwsjImPT04izRqdJ0VRZrAGsLc27GPCjVtUFplh46cwkikYhBPTrR1qNk03NOZjLGZsUJFo0r2ZKTmYJRJc2M2X/8MgeBQIR9Qz+a+IxFIBDwTPIQgEMbPkOhkNH0owlAcY6slIzn2FYuzmNmXdmU6w+fvnppdp+7wvYzkRTIZARNUCbkbefixJnrsbSbu5bcgkKm9/TBzLii1naUZfzNzCqV2D+vUpqxl0okWIqtNGRKi7CSOfLM4vkgz0xHv5r6spHI0gaASsNmgVBAbuhBCmJvIkt+TMW23ci9eAKBvgH6teohS03UWk96WgoWYhvV3xZia6RpKaVOngtw8nAIxw7upLCggNn/07Rq/lvGpXrNmoRfDMOzZSsu/HEWiUS74l8e4/8+6ihaWjc2NmbJcvXlZijbuEjS0qjvVLzcJhZbIkmTlrp970qGVEvGXa3odm/95+nRoweurq40bNiQjRuVSyVbt26lbt26eHh4qMXEiYuLo0WLFjg7OzN37lzV8fj4eBo1akR+fj7z589nz549uLi4sGfPHpWl6NmzZ9SsWRO5XLnlOTs7m+rVq1NQUMD9+/fp2LEjrq6utG7dmjt37gAQEhJCo0aNaNKkCW3atCmxDcHBwfTq1YuOHTvi6OjIjBkzSpTduHEjbm5uuLm5sWNPSJn6DpSm3hu37jDniyl857+U8xfDuXLtzzJf9+/il3X+bPWfx6LJIwkM3k1CUuktNyXRtu8Kek46SJdRP5H0MIrYq8pEpAp5Ic8kD+k8Yhven3xL2IH5ZGZmvvX1P23TjMMLRjGlW1uCTlwElFYikUDAyf+N48iCUfx45jIJkowyt+U/gVCIyMKazOAVPP85COOPByOoUJGC+7coiLmO2fBZmPQeReHj+6D4cCEK/Lr05dsN++k3eAK/7t3ywer50EycMoOjh39l2qTR5ObmoK/3ZuvSP5mBg4ez+cc9tPFux5HfDvzdt/OvQSqV4ufnh6OjI35+fmofo0WcOXMGFxcX1X8VKlTgwAFlHw8ZMoRatWqpzl29elWj/KvoLD3vwJYtW7CwsCA3Nxd3d3e6dOnCggULiIqKwszMDB8fH5o2VX7tT548mbFjx/L5559rDShoYGDA4sWL1VJZBAcHA2BmZoaLiwtnz57Fx8eHQ4cO0aFDB/T19Rk1ahTr16/H0dGR8PBwxo0bx++//87ixYs5fvw4dnZ2ZGS8/oV19epVoqOjMTQ0xMnJiYkTJ1K9enUNuVGjRjFqlDJbeVHcCbGlBakvfemkpkkRW6pbXsSWFqRIJFiJLZHJZGRn51CpkilisSXOjRqoviybuzUj5v4DmjUpXnc/8tsBThw/DICjoxOS1GJFIk2SioW49F/HFpZiJKkpiMVWyGQycnKyMTc3Jz1Bed7KwpyUtOKHLUWajtVLlp83UWQlsrOxolkDJ+7FPaKabfGX461LO7h3WWnVE1drRPazJNW57MwkrVYeYzOlRUDf0Jg6TboieXwdx6Y9MKpki1X1xghF+phaVKOSpT3x8fEUfQdaVzYhKSOruC0ZWdiYlZzBvmOz+izdewKAo5G3aVm/NvoiEZamxrjUqsbNR0lUE1fWKFeW8X8Tbzv2FmIxaZLU18q8DnlmOsJKxeMtrGSOLDNdQ6YwIQ7kMuQZEuRpyQgtbJA9jSf3j8Pk/qG8X5PeI5GlJavK7dixg+DtuwCo7dAAqaT4nFSSgoWl5tiXBs/W7Qler+kT9CHHZceOHfz40w6g7ONSrXoNFi1dAcCThMdEXb6kkiuP8X+fbXmZtj6+LFkwm/4Dh6gdL9PvpaUlqZLi5TaJJA2xpcVr2/dvYfny5fj6+jJr1iyWL1/O8uXL8fdXn9c+Pj4qZUYqleLg4ED79u1V51esWKFyFSkNOkvPO7B69WqaNGmCp6cnjx8/Zvv27Xh7e2NlZYWBgQH9+vVTyYaFhdG/f38ABg0a9NZ19evXjz17lE5+u3fvpl+/fjx//pwLFy7Qt29fXFxcGD16NImJSpO6l5cXQ4YMISjozc5uvr6+mJmZUaFCBRo0aMDDhw9LfV/1HB148jSRxKRkCgoKOHPuPC093NRkWjR358TpUADOhl2kaeNGCAQC3Ju5EBf/kBcv8pDJZPx54yY1X1G2On/cg8A1QQSuCaJ5i1aEnj6JQqHg7p1bGBsbl3ppC8CjeUvOnFK+2C+cP4tz46Zq/hD1Hex5nJjM0+RUCgoKORUWQWu3JqW6dubzbPILCgDIyMziz7ux1KpWVU2mgecAlUNyzfq+xEb/ikKhIOXRVQwMTTWUHrmskBfZ6X/9u4DHd0Ixt3EEoGYDX5LilA6UL7LTyUyLV1NUG9aowqPUdBLSMigolHHsym3aOjuoXf9hSrFp/NzN+9SwUr7wbc0rERGjnAM5eflcj39KLRvtP65lGf838bZjb2FhiZGREXfv3EKhUBB6+iQeni3fWE8RhU/jEVnaIKwsBpEIw0YeFNy9piaTfycaPXvlzh+BkQlCSxvk6akgECCoqPTpENlUQ2RTjYL7N1XlBgwYwNLAHSwN3IGrZ1vOnzmCQqEg9u51jIxN3mppK+npI9W/r0aGYVtF8wPlQ47LgAED3tu4ZGT8Nb/lckJ2/0SHzsXL+eUx/u+zLU+fJKjkwi+FafUhKsu4tPRw48y58+QXFJCYlMyTp4nUc3TQqOPfyK+//srgwYMBGDx4sMqCUxI///wznTp1wsjI6J3r1Fl63pLQ0FBOnTrFxYsXMTIywtvbm3r16nHr1q0Sy5TmB6UkunXrxpw5c5BKpURFRfHRRx+RnZ1N5cqVtZry1q9fT3h4OIcPH8bV1ZWoqCgsLbUrCIaGxQ6tIpGIwsLCUt+XSCRi4pgRzFywBLlcTqd2H2FfswZbf9qFk6MDLZu709nPl69XrmbQqPGYmpgwd4YySaypiQl9enzMuGkzEAgEeLg1w9PdtcS6XN2bE3U5nDHDByq3lE4tXoqbMmEkgWuUW4eDN2/gj9DT5OXlMXzQJ7Tr0Jn+A4fQrkNnAgOWMWb4QExNTfli5jy16+uJRHwx/DOmLA1ELpfT1ceL2tXt2Lj7APXr2NPa3YVbsXHMWrGOrOxszkddY9Peg+xctZj4J4n4b9iOUChALlcwqEcnalVXV3pepppTWx7fO8fPKzsot6z3WqY6d+D7nvSYuB+ZLJ/jwSOQywpRKGRUrdOSuu59AbBzbMWT2DB+CeyKQCjEveOXmJubUxQ7VU8kZHafdoxdF4JcrqCHpzMOVcSsPfwH/9feeYdFcXVx+N2liFKUKnawISKCNLuCSOzEGvXTGGLB2Bu2mKgxxhKNIjFq7MYCdmPBHuyIApZYsKMoHQXpbef7Y8PqyqIgiynO+zw8DztzZ35z7tzdOXNuOTY1zXG1rUfA2StcvBOJloYG+uXL8f3ALgD0a9OEmVsP02PeOhDg02aNqF9NdSSiNPcf4H9DviIjI5PcvDzOX7zEwjkzsahZ+CFe3Hs/fOR4/JYuJDs7G0cnFxyd5LPsLl44y5qVP5OSksL3s7/GsnYdZs99IzmrTEZ64DYMPh8PEinZV86TnxBNebdPyYuOJPfONXLv30Srjg0VR80BmYyM4zsRMtNBUxODwfL0NEJ2Jml71soHNavAzrElV0Mv4PNVT7TL6TBszKt2OGO83DkC8N/oR/CZY+RkZzF2cFdcPTzp2d+b44d2cvPaJTQ0NdHVNcB7/Kx/7X05e+oPDh+Ud9k2a9kKd4+OKuusLO7/dv+tatX4bcMaop9FIZFIMTUzY8TowsmwS3NfLGrVxLVVCwaPHPfXeYa9deLHv4m4uDiqVJHPlDQ3NycuLu6t5QMCApg4caLSthkzZjBnzhzc3d1ZsGCB0nNNFWIaihLy+++/s3btWg4cOEBERAT29vZs2LCBadOmER4ejoGBAe3atcPOzo7ly5fj6enJZ599xsCBA1m5ciWTJ08mLS2NyMhIunbtyo0bN9i9ezf79+9n06ZNQOHM7X369EFHRwd9fX1WrJAPXmzRogUTJkygT58+CILA9evXsbOz48GDB9SpUwcAZ2dnRbLWN3lTo2vXrvj4+ODq6vpW+/9Ly92LaSiKj5iGouSIaShKjpiGomSUZRqKrxYWHl+jCgfDnYqxraA8HAKgffv2xMbGFjruhx9+4IsvvlAahmFoaKhyXA9ATEwMjRs3Jjo6WjHDMCYmBnNzc3JycvD29qZOnTrMnDnzrdcrRnpKSMeOHVm1ahXW1tZYWVnRrFkzqlSpwuzZs2nevDmVKlVScjKWLVvG//73PxYuXMinn36q8pxubm4sWLAAe3t7pk+fXmh/37596dOnD6dOnVJs27p1KyNGjGDu3Lnk5ubSr18/7OzsmDx5Mvfu3UMQBNzd3bGzK143jYiIiIiISEl508l5kxMnThS5r3LlysTExFClShViYmIwMyt6jNuOHTvo0aOH0pIKBVGicuXK8eWXX7J48eJ3Xq/o9JSQcuXKcfhw4dVaXV1dVWYtt7S0JDg4WPF57ty5AFhYWHDjhvwtwMjIiMuXldds8PLyUvzfu3dv3gzIWVpacuTIkUJ6e/bsKZYdXl5eShoHDx4s1nEiIiIiIiLqwNPTk02bNjFt2jQ2bdpUZGAAwN/fn/nz5yttK3CYBEFg3759NGr07siX2L0lIiIiIiIiokRxu7dWTS3+TNc3SUpK4rPPPuPJkyfUqlWLHTt2YGRkRGhoKKtWrWLtWnkXcWRkJC1btiQqKgqp9NX8q3bt2pGQkIAgCNjb27Nq1SrFAsBFITo9/3GOHj3K1KlTlbZZWlqyd+/ev+mKRERERET+6XwIp+fvQHR6RErEhxiUCR9mkOGHsuVD6HyowZ+3eriXqU7DvSdJ+6XohTLVhd6oHz9YnX2Iwaz/pYHM/yVbPlQbKwv6T3ny7kKA/49vT/PxT0Ncp0dERERERETko0AcyCzy3giCwOY1P3Et7ALlyungPW4mFnUaFCq3c/MKzgUFkp6eytrtpxXbE+NjWPPz96SmJKOrb8CICd8BFVXqrP11OWGXQ+TraEycQp269QuVu3/vLn5LFpKTk42jc1OGDh+NRCLBf8tGjh89hEFF+crCA78YgnWdXuq1JSGW1b7fkZGeikwm47NBo3Bp0FntdXby8G5OHN6FVCpFR6cCg0dOhwbKub5KW18F7Nuzg41rV/Gb/16g8BulbhNnzIeMQiKV8uJEIEl7ApT2a5qYUW3sVKS6ukikGsRvXkNauHxhReOe/TFs3wlBJiN27XLSr4YWOj/Ahcg4Fp/5k3wButvU5EsnZTv233rCsnM3MdOT5//5rHFtejSqBcCB209Yd+kuAENc6tPNuug30tLW2cZ1q7gcEoymphbmVaowZsLUQsdeCrvCL2vWI5PJ6OzhTv8+PZX2X79xk1/WbOBh5GO+mTKRti2bK/YdPRnE1u3yVb0H9O1NB3e3Im15l05Obi4Ll/hx98FDDPT1+XbKRMwrm5Gbm8vSX37l7v0HSCQSRnkPxt5W9cDQ0tbX1t/Wc+niBSRSCRUrVmLcxKkYGRdeqPF9bQHYtnMPh4+fRCqVMtp7MM4OqnPildaW82dPEbB1E0+jnrBo6Qrq1rcqE53U1Jcsnv898fGxmJmZM3n626dmi6hGjPSIvDfXwi4QFxPF4lW7GTxqOhtWFl4WH6CJS2u+W7yx0PZtG5bRyq0z8/y20b3vEHZsLpxAESAsNISYZ89YuXYzI8dOZNVyX5Xlfv1lKaPGTWLl2s3EPHtGeOglxT7P7r0VK7A6OTdTuy2/71iPSyt35vpuYZTPXDb9+mPhg9Wg06JtB+b7+fOD71a69PicresL14U66ishIZ6r4aGYmhYxhVQqpYr3WJ58P537YwdTsVU7tKvXUipi2mcAL8+f4tGkr3j601zMh48DQLt6LSq2cuPB2CE8mTONKsPHgbTwT1G+TGDBqev4fdqcXQPbcfTuMx4mFc4z9kn9avj/zw3//7kpHJ6UrBzWhNxhU982/Na3DWtC7vAyK0e1LWqoM7smjvitXM+yFWupWq0Gu3dsU7YlPx+/VWuYP3sG63/x5Y8z54h8EqVUxszUlCnjR+PetrXS9pepqWz238Hynxbwy5KFbPbfQWpamsrrK47O4WMn0dPTY/PqX+j1aVfWbNwMwKFj8qnFa5cv5cfvZ7Fq3SZF3j9111eP3n1ZtmItvsvX4OzSnO3bNqvVlsgnUQSdOce6X3xZMPsblq0seoX60tpSs5Yl0775joaNGqs8Tl06u3f409i+CSvXbqaxfRN27/R/q56IakSn5wPg6+tLRkaG4nPnzp1JTk4mOTlZsdjgv5HwS2do5dYZiURCXStbMtJTSX5eOLtxXStblcvtR0c9oqGtMwANbZ0ICzmjUufSxQu4unsgkUiwatCQ9PQ0nj9PUirz/HkSGRkZWDVoiEQiwdXdg5CL51WeryxskUgkZGWkA5CRkUYlQ9XpBUqrU77Cq5kJ2dmZKlf7Vkd9rV+9gi8GD4ciVhMvX68BOTHPyI2Lgbw8Us4Foe/yxtL/Akgr/JWiQVeXvL+uQd+lBSnnghDycsmNjyUn5hnl6xWOdt2Me0GNSrpUr6iLloaUT+pV49TDwoucqSL4cTxNa5pSUUcbAx1tmtY05cLjohPBlrbOmjg4K1bJtWpgrZSnCSDi3n2qVTGnqrk5WlpauLVpxYUQ5WUqzCubUcfSotA9DQ2/ioO9HQb6+ujr6eFgb8flsCsq7SiOzoWQS3zi7gpA25bNCb/2J4Ig8PjJU5o0lkd2DCtVRE9Xl7v3H5RJfVX4q10AZGVlqWxmpbHlQshl3Nq0QltLiyrmlalWxZyIe/fLxJYaNWupTD2hbp1LF8/j1r4DAG7tOxASfO6dmiKFEZ2eD8CbTk9gYCCVKlX61zs9L5LiMTKprPhsZGLG86TiZxivaVmP0ItBAIRePEVWZrrK1TifJyZi8lrEwdjElOeJiYXKGJuYFlnm0IF9jBs5lJ+X/khaaipvUlpbevYbxvnTRxg7uCuL50xgkLePynKl1QE4fmgnk4b3IGDjz3w+bFKh/aWtr5Dg8xgbm2BZu06R16BpZELuaw/2vKQEtN7onkjYvomKbd2ptyaAmt/MI3bNzwBoGZuQl/Tq2NykRDRVOHjxaVlU1iuv+FxZrzwJ6VmFyp28H03frUFMOXSJ2NRM+bHpysea6ZUnXsWxBaijjRVw4thhHJxclLYlJj3H9LUElabGRiQmJb15qEoSk55jZvrasSbGJCY9L7Lsu3QSk55j9lcZDQ0NdHUr8PJlKnUsa3HhUij5+fnExMZx98ED4hMK2wfqqa8tm9YxZFBfzpw6Qf/PC69xVhpbEpOSMDV5lX7H5C11ps57/zZKq5Oc/EKRE8zQ0EiRv0ykZIhOD/LlsOvXr0+rVq3o378/ixcvxtXVldBQ+TiDxMRELCwsAPl6Aa1bt8bBwQEHBwcuXLgAyHNyubq60rt3bxo0aMCAAQMQBAE/Pz+io6Nxc3PDzU3eD29hYUFiYiLTpk3jwYMH2NvbM3nyZAYNGqSUcG3AgAH8/vvvKq9548aN9OzZk44dO1KvXj2mTHk14+X1dQp27dqlWITQy8uLESNG0KxZM2rXrs2pU6cYPHgw1tbWSgsVfij6e40j4kY434wfSMSNcAyNzcokp0ynLp6sWreFpctXY2hkzIa1K9WuEXz2KK3bdcVv/UF8Zi5l1dLZRXYNlBaPLn346de99P1iNL/vWK/Wc2dnZbFr+1b6f+5V6nMZtG5H8h/HuDesH0/mfk218dOLjBy9L20szTno5cH2AW40rWnGrOPhaj1/SdkZsAUNDQ3aurX/W6/jfejk4Y6psTEjJkxhxdoN2DSwUloTRd0M/GII637bThvX9gQeeHuiSRFlJBJJqXI6fsx89AOZw8LCCAgI4OrVq+Tl5eHg4ICjY9HJL83MzDh+/Dg6Ojrcu3eP/v37K5yjK1eucPPmTapWrUrLli05f/48Y8eOZcmSJQQFBWFiovw2u2DBAm7cuKFIHHr69GmWLl1K9+7dSUlJ4cKFC4p8XKq4evUqV65coVy5clhZWTFmzBiljNuqePHiBcHBwezfvx9PT0/Onz/P2rVrcXZ25urVqyrzdK1evVqRW6W2lT0vkuRdDLXrNuR54qsEcc8T4zEyLnoZ8TcxNDZl3HT52JeszAwuBwdhYGAAQOCBfRw7egiAevWsSEx4FQ1JSkzA6I26NDIxUepSeL1MJcNXmcI9Onbhh9lfA/KIyanj+9Riy+nj+5k8y09+vQ0ak5ubzYsXLzA2Nlarzus0a/0JG1fJxwSpq75iYqKJj4tl/Khhiu0Txw5n3949mJq+egPNe56I1mtvpJrGpuQmKb+1VnLvxJM50wDIvHMLiZYWGgYV5ZEd41fHahmbkKeii89MT4e4tEzF57i0TEx1dZQ1ymsr/u9uU4tl5+UZzs10dQh79uqc8WmZOFZTrgN1tjGAk8ePEHrpInPmLS70QDIxNiLhtbf6hKTnmBSRCPhNTIyNuPrnq8ztCYlJ2NvaFFn2XTomxkbEJyZiamJMfn4+6ekZGBjoI5FIGDnsVcRlzOSvqV7tVfLcrVu38tsWebJOddRXAW3d3Pl+1nT6D/RSmy0mxsYkJL6KCiUmJmFi/Op3oKxseRO1/o5VMuT58ySMjIx5/jyJin9NzBApGR99pOfs2bP06NGDChUqYGBggKen51vL5+bmMmzYMGxtbenTp49SdnUXFxeqV6+OVCrF3t6eyMjIEl1L27ZtuXfvHgkJCfj7+9OrVy80NYv2S93d3alYsSI6Ojo0bNiQx48fv1OjW7duSCQSbG1tqVy5Mra2tkilUmxsbIq8Xm9vb0JDQwkNDcXn25/4wXcrP/huxbFZW84FBSIIAvfv/EkFXT2V41CKIvVlsiIacmDXRtq6d1Ps69ytu2LgcdPmrTh18jiCIHAn4ha6urqKMG8BRkbGVKhQgTsRtxAEgVMnj+PSTD7G5PV+85ALZ6lZyxKQR0zUZYuxqTk3r8vHGzyLekRuTg5GRkZq14mNfrV2xtXQ85hXqaHW+rKwrM0m/z2s2ejPmo3+GJuYssTvVyWHByDzXgTaVaqhZWYOmppUbOVG2uULSmXyEuPRbewAgHb1mki0tclPSSbt8gUqtnJDoqmFlpk52lWqkXkvopCtDStXIio5nWcp6eTmyzh27xlta5srlXm9u+v0oxgsDfUBaF7LjItPEniZlcPLrBwuPkmgeS1l51KdbSw89BJ7d23n61lzKaej7JgBNKhXl2fRMcTExpGbm0vQmXO0cHEqVE4VTg72hF25RmpaGqlpaYRduYaTQ+GXk+LqNG/qzLGTp+R1dj6YJo0bycekZWWTmSWvz9Ar19DQkCplWB8wYIDa6iv62VNFuZCL51WOiSmNLS1cnAg6c46c3FxiYuN4Fh1Dg3p1y8SWt6HONubSrAVBJ44CEHTiKC7NWr5TX6QwH32kpyg0NTUVD+SsrFc/rEuXLqVy5cpcu3YNmUyGzms/cK+ntNfQ0CAvL6/EuoMGDWLLli0EBASwYcOGt5YtSu/1t8zXr/31Y6RSqdLxUqm0xNdr59iSq6EX8PmqJ9rldBg25lvFvhnjB/CDr/xNyn+jH8FnjpGTncXYwV1x9fCkZ39vbv8Zxo7NK5BIwKphE774SvWidI7OTQm7HMJXQwbKp3pOeFVu/Ohh+C5fA8DwkePxW7qQ7OxsHJ1ccHRqCsCmdb/y6KF8Gq5Z5cqMGDNR7bb878txrPtlHkf2b0MikeA9bqbK8HNpdY4f2snNa5fQ0NREV9cA7/Gz1F5fxUImI3bNz9SctRCJVEryycNkRz3GtL8XmffvkHY5mNgNq6g6ciLG3XoBAtF+8qhedtRjXl44RZ2f1yPk58vH+qjoCtSUSpni2pjRvweTLxP41KYmdYwNWHnxNg3NKtG2dhUCrj7kzKNYNKQSDMppM9tDPi25oo42Q53r8/l2+eD4YS71qaijXUhDXXW2eqUfubm5zJoxGQArq4b4+b5KfqihocGYr4Yyddb3yGQyOrVvh0WtmmzY4o9Vvbq0aOpMxN37zJq3kLS0dIIvh7JpawDrVyzDQF+fgf16M3KifBr85/37YKCvr9KO4uh09nBn/hI/Pvcehb6eHt9MmQBAckoKU2d9j1QiwcTYiOkTx5ZZff22YQ3Rz6KQSKSYmpkxYvQEtdpiUasmrq1aMHjkuL/OM6zIrvPS2nLxwlnWrPyZlJQUvp/9NZa16zB7buHZm6XV6dmnP4vmz+HEscOYmlUWp6y/Jx/9iszh4eF4eXkREhKi6N4aPnw4ERERODo6MmLECHx9ffH19SUyMpIJEyZQvXp1Jk2axIYNGxg8eLDcIz91isWLFysSd44ePRonJye8vLywtbVl//79WFrKIwwWFhaEhoYikUhwcHBQitDExcXh4uKCubk5ISEhRV73xo0bCQ0NZfny5QB07doVHx8fXF1dqVu3LgcOHMDKyoo+ffqgr6/Pxo0b8fLyomvXrvTu3ZvIyEi6du2qSHr6+r63Ia7IXHzEFZlLjrgic8kRV2QuGeKKzMWj8+A/i1UucL1tmV1DWfDRd285ODjQt29f7Ozs6NSpE87O8inUPj4+rFy5kiZNmpD4Wr/yyJEj2bRpE3Z2dkRERKCrq1vUqRV4e3vTsWNHxUDmAoyNjWnZsiWNGjVi8mT5G2LlypWxtrZWmbG9uCxYsICuXbvSokULqlSp8t7nERERERER+S/x0Ud63mT27Nno6enh46N6ynFZk5GRga2tLeHh4VSsWHh14r8bMdJTfMRIT8kRIz0lR4z0lAwx0lM8xEiPSJlz4sQJrK2tGTNmzD/S4REREREREfk3I0Z6/uEcPXqUqVOV8/hYWlqyd+/ev+mKRERERET+6/xXIz2g/xVqAAAgAElEQVTi7K1/OB06dKBDhw5/92Uo2HmxbBbcK6BPM3nw8UOEuI9fyy5TDQ87+ey4/1IY/fn1s2WqY9S4NQt3lW0bA5jaW/pBbAFImj20THWMZ6/9T7XlD9W99V/qdhQpPmL3loiIiIiIiMgHZ+fOndjY2CCVShWL/KriyJEjWFlZUbduXRYsWKDY/ujRI5o2bUrdunXp27cvOTlFJxUuQHR6RERERERERD44jRo1Ys+ePbRp06bIMvn5+YwaNYrDhw9z69Yt/P39FYsCT506lQkTJnD//n0MDQ1Zt27dOzXF7i2R90YQBA5tncfda2fQ0tah17B5VLUovDz+psXDSE1OQJafRy0rJ7oN+hapVIMjAYuIuBqEhoYWRmY16Dl0HlB4afVLYVf4Zc16ZDIZnT3c6d+np9L+nNxcFi7x4+6Dhxjo6/PtlImYVzYjNi6eL0eOo8ZfS+lbW9VnwqjhRdqya8NCbl45i3Y5HT4f+T01ajdU1snOZN0SHxLjopBINbB1bMunA8YDcPbYDs4cDUAq1aCcTgX6D58Jdg1V6qz9dTlhl0PkC5RNnEKduvULlduyaR1BJ4+RnpZKwJ5Axfbc3Bx8Fy/gwf276Osb4DN9ZqEZHMXVuH/vLn5LFpKTk42jc1OGDh+ttKDivj072Lh2Fb/57wWUNYKv3MB3gz/5Mhme7q0Z1KOz0v4rt+7iuzGAB4+fMme8N+2ay1fSDbsRwbKN2xXlHkfHMGf8cNq6NCl0fQW2hByaR9SdM2hq6dC61zxMqhVuY4FrB5GRmoCmpnyx0A5frqW8njFpydGc2TWdnKxUBFk+Th0mUsOqbaHj39eeAtIzMuk/YSZtnO3xGTpApS1adW3Q7dgfpFKyws+Sde5woTLaNk6Ud/UEQSA/7ilpu9cgrWiEfr9R8rxlUg2yLv1BduhplRoFdVaatnzy4G8En9yDVEMDPQNDBo6YA1gW0ihNG9u4bhWXQ4LR1NTCvEoVxkyYqpQzsID3/e6nvEzluwWLuHPvAR3cXRn71bAi6+t9NQC27dzD4eMnkUqljPYejLOD6nb8IXX+TVhbW7+zzKVLl6hbty61a9cGoF+/fvz+++9YW1vzxx9/sG3bNgC++OILZs+ezYgRI956PtHpEXlv7l4/Q1LsYyb8eISnD66xf9Mcvpq1vVC5vqOWolNeD0EQ8F8+jhuXjtC4WRfq2LTAo88ENDQ0Obp9MWcOrmaQu/J05fz8fPxWreHH72diamzMyIlTad7UWWl5/MPHTqKnp8fm1b/wx5lzrNm4mW+nyrOPVzWvzGq/n95py60r50iIfcwsv4NE3rtOwNq5TJ63rVA5925fUL+RC3l5ufw8Zyg3r5zFpklrnFp1pvUnnwFwPTSIPZsWMahL4RW1w0JDiHn2jJVrN3P3zm1WLfdlke+KQuWcmzanc7fujBz6udL240cPo6enz6p1Wzh7+g9+W78a1xa/vpfGr78sZdS4SdS3sub7mdMJD72Eo7N89deEhHiuhodialo4L1h+voyf1m1l2bcTMTMyZPD0ubR2sseyxqs8TeYmRnw76ku27j+mdKxjowb8tli+inRKahp9xnxNUxXOYQFP754hJfExvSceISHqGhf2z8FzROE2BuDaZxEm1ZXHOFwNWoWlbUesm/bnRfx9jm8aTo3JJ9VmTwGrA/Zhb12vSDuQSNDtPICXm5cge/mCisO+IffOVfITYhRFpEZmlG/VmZfrFiBkZSDRla+6LEtLIWXtfMjPA+1yVBr5HTl3riKkql4KobRtuYZFA1ov8Ee7XHnOHtvOvi1L6dveT+nY0rYxuyaOfO4lXyV50/rV7N6xjS8GeysdW5rvvra2Fl8O6E/kkyc8evzkzctSi0bkkyiCzpxj3S++JCU9Z/K337Fp1c8qV37+UDrqpLgDlF/PzQjydem8vb3fckTJePbsmVJOyerVqxMSEkJSUhKVKlVSpGqqXr06z569e8yZ2L31FmbOnMmJEyf+7ssoMb6+vmRkZCg+d+7cmeTkZJKTk1mxovAP0/tyO/wP7Ft+ikQioUZde7IyXpKaHF+onE55+RucLD+P/LxcRTShnm1LNDTkDbZGHTtSXsQVOjbi3n2qVTGnqrk5WlpauLVpxYWQy0plLoRc4hN3VwDatmxO+LU/KemkxOuhQbi0kecls6xvR2Z6KikvEpTKaJcrT/1GLgBoampRw9Ka5CT5NZev8OotNScrs8gMyJcuXsDV3QOJRIJVg4akp6cp5QYrwKpBw0J5eeTHn8et/ScAtGjVluvXwgvZWhyN58+TyMjIwKpBQyQSCa7uHoRcPK/Yv371Cr4YPFxlVvRb9x9R3dyMapVN0dLSpH1LF86EXlUqU8XMhLq1aiB9SybooIthNG9ii85r6VDe5MntP6jbRN7GzGrak5P1koyXhdtYUUgkEnKz0wDIzUqlgkFhJ6609kQ8iOR5ykua2qlOAgqgWc2S/OfxyF4kQn4+2TcuoWWlnD9Lx7ENWZeDELLk310hPVW+Iz9f7vAAEg3Nd2aqL21brt/IBe1y5QGwqNeY5OeFv5elbWNNHJwVD22rBtZKSTYLKM13v7yODrY21mhpab21rkqjcSHkMm5tWqGtpUUV88pUq2JOxL37f6vO38HruRlDQ0MLOTzt27enUaNGhf5+//33v+V6P/pIT15eXpFJPefMmfOBr0Y9+Pr6MnDgQCpUqABAYKC8eyQyMpIVK1YwcuRIteikvoijovGrBJAGRua8fBGPfqXCD5aNi4by9OGf1G/cGhvnwrPRws7uwdalU6HtiUnPMX0tE7GpsRG3794rVMbsrzIaGhro6lbg5Uv5AyM2Lp7h43yoUL48X37en8Y2qqMKyc/jMTR5ZUsl48okP4+noqGpyvIZ6S/5M+w0rp0HKradPhJA0KHfyMvLZezMtSqPe56YiMlr0RNjE1OeJyaqdHBUHp/06ngNDQ0qVNDlxYsXJdZ4npiI8WtZ0gvKAIQEn8fY2ATL2nVUXkPC8xeYGRsqPpsZGXLz3sNiXf/rnDh/mX7dPN5aJuNlHLoVX90XXQNzMl7Gq3Rezu75GolEAwsbD+zcRiCRSGjSbhRHNw7lVvBW8nIy6Th4vVrtkclk+P22g9ljh3L5+u0iy0kNDJG9fHWfZC9foFW9tlIZDePKABgMngZSCZmn9pN7/6bieP0B49AwMiX92K4iozygnrZcQPAfe2lo36rQ9tK2sdc5cewwrdq4Fdpemu9+xYoGKm1Vp0ZiUhLWVq+69ExMjElMev636vwTKW3goFq1akRFRSk+P336lGrVqmFsbExycrLiGV6w/V38ZyI96enpdOnSBTs7Oxo1asT27dsJCwujbdu2ODo60qFDB2Ji5KFkV1dXxo8fj5OTEz/88AO1atVSJBdNT0+nRo0a5Obm4uXlxa5duwB5vqxZs2bh4OCAra0tERHyrNAJCQl4eHhgY2PD0KFDqVWrllLaijf54YcfqF+/Pq1ataJ///4sXrxYcU0Fo9cTExOxsLAA5I5K69atcXBwwMHBgQsX5JmsT506haurK71796ZBgwYMGDAAQRDw8/MjOjoaNzc3RdoLCwsLEhMTmTZtGg8ePMDe3p7JkyczaNAg9u3bp7i2AQMGqPS+V69ejZOTE05OTpzYt7rQ/uLgNXktU5edIS8vh4e3LirtO7V/FVKpBnYtuhVx9PthZGTItvW/8uuyxYwY6sW8xb6kvxYBe1/y8/PYuGwqrp3+h0nl6ortbTv2Y/bPgXw6YDxHdr9fPf3dZGdlsWv7Vvp/7lWmOokvknnw5CnN3hIdKQlt+yyix9j9dPHeQuzjMO5flbfjh9cDqevQg35TT/HJF6s4s3Mqgorkpu/L7qOnaOFgi5mxUelPJpWiYWTGy42LSNu1Bt1uXyDRkUdcZC9fkLJyNi/8vkbHvgUS3eI91N9FUW0Z4NKZgzx5eBN3Ty+1aKliZ8AWNDQ0aOvWvsw0RP7dODs7c+/ePR49ekROTg4BAQF4enoikUhwc3NTPKM3bdrEp59++s7z/WciPUeOHKFq1aocOnQIgJSUFDp16sTvv/+Oqakp27dvZ8aMGaxfL3/Ty8nJUTgZ4eHhnD59Gjc3Nw4ePEiHDh1UhkVNTEwIDw9nxYoVLF68mLVr1/Ldd9/Rrl07pk+fzpEjR946ejwsLIyAgACuXr2qSG7q6Oj4VrvMzMw4fvw4Ojo63Lt3j/79+yuu+8qVK9y8eZOqVavSsmVLzp8/z9ixY1myZAlBQUGYvPZmAfKcXDdu3ODqVXno/vTp0yxdupTu3buTkpLChQsX2LRpU6FreL2PdtLczSz/tgcA1SwbkZIUqyj38nksBoaF38AL0NIuh3WTdtwO/4O6jVoCEH52L3eunuLLqRtUdgmZGBuR8JoTmZD0HBNj40Jl4hMTMTUxJj8/n/T0DAwM9JFIJGj/dR/r161DVXNznj6LxqpeXbn9RwK4cHI3ALXq2PAi8ZUtyUlxVDJSbYv/r3MwNa+FW5fPVe53bNGJ7Wt+UHwOPLCPY0fl7bJePSsSE151zyQlJmD0xn16G0bGJiQmxGNiYkp+fj4ZGekYGhqy4Tf/EmkYmZgodSkUlImJiSY+Lpbxo4Yptk8cO5x9e/dgaip/azc1MiQ+6VXUIv75C0xfi5QUh5MXQmnr4qAyynrr4lbuXpb/kJlUb0R6yqv7kv4yVmWUR7eiPEqiVU6XOnZdSYz6k3pNunM3bBeffCHPXm1Wswl5edlkZbwAXkUgSmPPjbsPuHb7HruPniIzK5vcvDwq6JRj5EDlxL2yly+QGrw6p9TAkPyXLwqVyXv6CGT5yJITkSXFITWqTH50pKKMkJpCXvwztGrVI+dWmGK7uttyxPWLHN27hvGz16OlJc9Ov3XrVn7bshUoXRsr4OTxI4ReusiceYvV/t0vLqXRMDE2JiHxVZdeYmISJkU4vx9K59/G3r17GTNmDAkJCXTp0gV7e3uOHj1KdHQ0Q4cOJTAwEE1NTZYvX06HDh3Iz89n8ODB2NjIX5YWLlxIv379+Oabb2jSpAlDhgx5p+Z/JtJja2vL8ePHmTp1KmfPniUqKoobN27g4eGBvb09c+fO5enTp4ryffv2Vfp/+3b54MiAgAClfa/Ts6d8tL2joyORkZEAnDt3jn79+gHQsWNHDA2L/rE8e/YsPXr0oEKFChgYGODp6flOu3Jzcxk2bBi2trb06dNHMVUPwMXFherVqyOVSrG3t1dcU3Fp27Yt9+7dIyEhAX9/f3r16lVkV18BzdoPYPT3exn9/V4aOrhz9fzvCIJA1P2rlCuvX6hrKzsrXTHOJz8/jzvXTmNaRR7Wv3v9LGcD1zFw/ArFGII3aVCvLs+iY4iJjSM3N5egM+do4aI8c6Z5U2eOnTwFwOnzwTRp3AiJREJySgr5+fkARMfG8jQ6hirmlV/Z37Ef0xftZPqinTR2acelMwcQBIFHd69RvoK+yu6AAwE/k5mRSi8v5QHX8TGPFf/fDD+DaZWais+du3XHd/kafJevoWnzVpw6eRxBELgTcQtdXd1id20BuDRtQdAJ+WDaC+dOY9u4CRKJpMQaRkbGVKhQgTsRtxAEgVMnj+PSrAUWlrXZ5L+HNRv9WbPRH2MTU5b4/apweACs61oQFRNHdFwCubl5nDh/idZOdsW2AeD4+Ut4tHJRua9hswF0H7OX7mP2UsvanftX5G0s/slVtMvpF3J6ZPl5ZKW/+Ov/XKIiTmFYWT6oWLdiVWIeyiOLyfEPyM/LRkdX+YFRGnu+GzeMfat+ZO+KhYz5vA+d2jQv5PAA5EVHomFcGWklE9DQoFwjF3LvXFMqkxNxBU0LKwAkFfSQGldG9iJB7ixpyp13iU4FtGrWJf81pwbU25ajHt0mYM0chk/xQ7/iq3YzYMAAtbQxgPDQS+zdtZ2vZ82lnI6OyrotzXe/uJRGo4WLE0FnzpGTm0tMbBzPomNo8NcL1d+l82+jR48ePH36lOzsbOLi4jh69CgAVatWVQzLAPm41Lt37/LgwQNmzJih2F67dm0uXbrE/fv32blzJ+XeMj6wgP9MpKd+/fqEh4cTGBjIN998Q7t27bCxsSE4OFhl+dezo3t6evL111/z/PlzwsLCaNeuncpjCipUQ0ODvLw8tV6/pqamoostKytLsX3p0qVUrlyZa9euIZPJ0HntB+L1G/y+1zRo0CC2bNlCQEAAGzYUnm30NurbteXu9TMsmdwB7XI6f005l7P82x6M/n4vudmZbPEdRV5uDoIgo7Z1U5zbyZ3Kg5vnkpeXw4ZFcu+8Rh07+jRTHkeloaHBmK+GMnXW98hkMjq1b4dFrZps2OKPVb26tGjqTGcPd+Yv8eNz71Ho6+nxzZQJAFy/cYuNWwPQ1NREIpEwfpQ3Bvqq3wJtmrTmZvhZvhvbBS1tHQaO/F6xb/7kPkxftJMXSbEc3bOGytUsWThVbkPbjv1o4d6LM0f8ifgzBA0NTSroGTBo1FyVOo7OTQm7HMJXQwbKp/pOePXAGT96GL7L5VGJjet+5eypk2RnZzPk889o36Ez/Qd60b5DZ3wXz+OrIQPR19dn0tRv31tj+Mjx+C1dSHZ2No5OLjg6NVV5zW+iqaHBpCH/Y/wPvshkMrq6taR2jWqsDtiHdR0LWjvbc+v+I6YtWkFqejrnwq6xdsd+ti2V39uY+ETiEp/TpGHhKc5vUt2qLVF3z7BrSQf5lPWer9rYvp970H3MXvLzczi6cSiy/DwEIZ+qdVpQ37kPAC6dp3B+70xunN+EBAltes0v9FAsrT3FQiYjPXAbBp+PB4mU7CvnyU+Iprzbp+RFR5J75xq592+iVceGiqPmgExGxvGdCJnpaFaphX6Hz0AQQCIh88Ix8uOLnqVS2ra8b8sSsrMyWLdEnnTZ0MQcj23K3bWlbWOrV/qRm5vLrBmTAbCyasiIMROUNErz3Qf435CvyMjIJDcvj/MXL7Fwzkyl2VKl1bCoVRPXVi0YPHLcX+cZVuSMqg+lI/Ju/jO5t6KjozEyMkJHR4eDBw+yYsUK7t69y+bNm2nevDm5ubncvXsXGxsbXF1dWbx4MU5OrzztPn36oKOjg76+vmKGk5eXF127dqV3795YWFgQGhqKiYkJoaGh+Pj4cOrUKUaNGkXNmjWZOnUqx44do0OHDiQkJBTqWgJ5N5qXlxchISGK7q3hw4fj4+PD0KFDcXR0ZMSIEfj6+uLr60tkZCQTJkygevXqTJo0iQ0bNjB48GD5W9OpUyxevJiDBw8CMHr0aJycnPDy8sLW1pb9+/djaSlfW6Pg2iUSCQ4ODjx+/CoqERcXh4uLC+bm5oSEhLyznsU0FMVHTENRcsQ0FCVHTENRMsQ0FB83/5nurT///BMXFxfs7e357rvvmDNnDrt27WLq1KnY2dlhb2+vGASsir59+7Jly5Yiu7aKYtasWRw7doxGjRqxc+dOzM3N0S8imuDg4EDfvn2xs7OjU6dOODs7K/b5+PiwcuVKmjRpojQQeuTIkWzatAk7OzsiIiKUIlRF4e3tTceOHRUDmQswNjamZcuWNGrUiMmT5W9YlStXxtrami+//LJEdouIiIiIiPzb+M9Eev4usrOz0dDQQFNTk+DgYEaMGKEYKPwuZs+ejZ6eHj4+PmV8lUWTkZGBra0t4eHhVKxY8Z3lxUhP8REjPSVHjPSUHDHSUzLESM/Hjej0lJJ79+7x2WefIZPJ0NbWZsWKFUoRnLfxdzs9J06cYMiQIUyYMIHx48f/LdcgIiIiIiLyofjPdG/9XdSrV48rV65w7do1Ll++jLOzM0lJSdjb2xf6S0pSXrF09uzZf2uUp3379jx+/LhMHZ7XlycvSz6EjmjLx60j2vLP1BFtESkJYqRHpExxcnJSrCv0b9cRbfm4dURb/pk6oi0iJUGM9IiIiIiIiIh8FIhOj4iIiIiIiMhHgcbs2bNn/90XIfLf5l2pNv5NOqItH7eOaMs/U0e0RaS4iGN6RERERERERD4KxO4tERERERERkY8C0ekRERERERER+SgQnR6RMuND9pyWtVZBMtey1Hnx4kWZaxTkXSvr+rpxo2xXogUICwsjKiqqzHVSU1OBsq2zgnOLow1ERMoW0ekRUSu//fYbc+bIs0+/mc1a3To9evTgp59+Ii0trcy0tmzZQqdOnZg3bx4JCQllopOamoqLiwszZsxAJpOViUZAQACurq7MmyfPUl5W9bVr1y6aNm3K2LFjiY+PLxONgIAAWrdujbOzM8+fPy8TDYANGzbQrl07xowZw5UrV8pEY/369Xh6euLn50dOTk6Z3ZebN2+yYMEC7ty5U6aO1a1bt8rcEb19+zbLli3j/v37yGRll7Lk9u3bzJ07l+vXr5OVlVUmGklJSXh5eXH58mVAdHo/BOLsLRG1MXToUDZs2EBCQgI1atSgTp06an+IJyYm0r9/f65du8b48ePZtm0bV69epVOnTmrTAHj58iWenp7cvHmT6dOnc+DAAc6cOcOnn36qVh1BEEhNTeXQoUOUL18efX19ateujSAIaqu3Ro0aERoayk8//cSIESPUck5V5OTkMG/ePEaOHMm8efOKlRy3JDx69IhevXpx69YtfvrpJ549e4aenh6Ojo5qrS+AFStWsGvXLhYsWMCDBw8ICgqie/fuatVYuXIle/fuZfbs2Rw7dozLly9Tq1YtjIyM1KYBsHHjRry9vTEyMiIoKIhnz57RtGlTtWqkpKQwY8YMBg0aRGRkZIkTNxeHZ8+eMXLkSH755Rc0NDQIDAwkIyODJk2aqFXn6dOnjBkzhpUrV2JgYEBwcDAxMTG4uLioVQcgODgYHx8fEhMT6du3r9rbsUhhxEiPyHuTlpbG0qVL2bt3LwDjx48nMDAQLy8vtm/fDoBUWvomVqBz8OBBMjIymDBhAocPH8bd3Z1FixZx7NgxtbwhFejs378fqVTK2rVrCQwMpE2bNnh7e6vlIV6gceDAAUWE6saNG1SoUIEWLVpw9OhRoHSRmAKNPXv2ANC5c2esra1p1qwZWVlZJCcnl9qO13X279+PTCbjjz/+ID8/H09PTzIzMwkPD1ebxuHDh9HU1OS3337j0KFD2NnZYW9vr3gDL+2DIi0tDV9fX/bt20dubi6JiYk4Ozvj5OREr1690NHRUatGdnY2z54945NPPsHZ2Zmvv/6a4OBgAgMDyc/PL5VOAfn5+chkMh49esSaNWtYvXo1I0eOZO/evVy4cEEtGgXk5ORgb2/P1atXiYiI4P79+2o9P8jrr0qVKly/fp3169fToUMH7t69S1pamlp1cnJycHNzIzw8nJUrV2Jubq5WR0QQBMXvVbly5Vi+fDmnT5/m+vXrSKVSMdpTxohOj0iJEASBzMxMpk2bhrOzMxEREUgkEm7dukWjRo1o0KABDg4OJCYmEhISAvBeIeg3dW7fvo0gCLx48YJmzZoB8h+nKlWqULdu3UJ5zUqrExkZSY0aNZDJZMyfP58OHTqQkpLCjh07Sq0RERGBTCYjMjISAE1NTdzd3bG0tCQzM/O9xsOo0gB4+PAhM2fOZOfOnYwZM4Y2bdowZswYVqxY8V4/rqp08vPzefjwIfXq1SMhIYGVK1fi6urKjBkzmD59eom7hlTdk5ycHF6+fEn16tUV1x0VFaX4/30chTd1bt26hVQqJSIiAnt7e4KCgvjyyy9p164dsbGxLFmypMRddkVp3LhxAwMDA1JSUpDJZNSsWRNNTU1u3bpVqvFQr3cva2hoIJVKOXfuHAkJCQA0a9aMjh07smTJkvfWeFMHwNTUlC5dutC4cWNatmzJsmXLgNJ117ypYWVlxaRJkxSftbW1efjwIXp6emrVqV27Nl5eXgAcOHCA3bt3k5aWVqqXhTe7/QucqG3btmFra8vYsWP57rvvALGLq8wRRERKyKVLl4T//e9/Qnx8vMr9KSkpwty5c4XRo0eXqY4gCMLOnTsFT0/PMtUJDAwUHj9+LFy+fFno3bu3cOjQIbVqzJkzR9izZ48gCIIwaNAgoWHDhsLChQvVqjFu3DihX79+QlxcnHDixAmha9euwuHDh0us8TadqKgoYfz48YKHh4eQnJwsxMXFCbNnzxYmTpyoVlvy8/MFQRAEPz8/4ZNPPnkvG4qjc+LECcHT01NITk4WIiIihGHDhgl+fn5q0wgNDRX69+8v9O3bV2jVqpXg7e0teHt7CyEhIe9ly5AhQwRLS0uhVatWwrFjxxTb165dK7Rt21bxOTo6WmjatKlw9+5dtekU3BNBEIT79+8LtWvXFmJiYt7r/MXREARBWLJkiTB9+vT31niXTlRUlPDll18KGzZsEKZMmSIMGTJEePDggVo0srOzBUEQhIULFwp37twRBEEQ9PT0BG9vb+H+/fulsknk7YiRHpF3EhwcjK+vL4mJiYB8LIK1tTWmpqZKA/yEv95Q9PT0cHNz4+nTp6SkpACQmZmpNp3X2b59O8OGDQPkESWhGG9JJbWnU6dO1KxZEycnJ7S1tbl9+7bS/vfVEAQBmUyGkZERR48epWXLlpw7dw4jIyM6duyoFo2CKNvixYvx9/fHzMwMd3d3DAwMimVHcXQKjjcyMqJ27dpERESgra2NmZkZVlZW5Ofnk56eXiqNAgRBUHSZWlhYUK9ePUUbKw7FvS8AJiYmVKpUiYoVK2JlZUWNGjUUkZ7S3JeCe+Lo6MiqVavo168fP/74I7/++itRUVHExsYWyxZV3cuHDh1S6l4G6NevH6mpqZw7dw4AHR0dHB0duXv3rtp0Cu6JTCajTp06ODg48MsvvxTr/CXVKJhJeebMGZydnYutUVKd6tWrs379ery8vJg2bRpaWlqcOHFCLRra2toAXL9+nT///JPZs2ejpaXFoUOHqFOnDrm5uSWyS6T4iE6PSJGcOnWK9u3b88033wiwYKMAAAgNSURBVHDmzBnGjh1LUFAQDg4OilkzOjo6ivIFIVupVEqLFi2wsLDA2dmZtm3b8uTJE7XpgPzHNS8vDz09PYyMjJg7dy69e/d+a/fD+9pTgCAIaGlpUadOHZX7S6ohkUiQSqWkpqby7NkzpkyZwsWLF3F1deXAgQNq0Sj4AdfU1FSqOw0NDerWrVukRkl0Co6vUKECPXv2pG3btvz888+A/MGkr69f5Hio0tyTlJQUYmNjqVix4ju7UEt6XwBiY2PR1dXl8OHDgLyr0NDQsMg6K67G6+PcDAwM6N69O82bNyc5ORlzc3MaN25cpB3CO7qXra2tcXBwICEhgYsXLwKgq6tLv379+PrrrwEwNDTk6dOn2NjYqEXn9W7sAmfQ19eXPXv2sHXrViZNmsTLly/VopGfn4+mpiYPHz6kQoUK9OjRgwMHDvDTTz+RkZGhVltex9DQUKlrXR33RRAE9PT0GD58ONnZ2QQFBREdHQ2AlpZWkfdGpHRovruIyMdKVlYWDx484NGjR+Tk5ODn58fBgwdp2LAhMpmMx48fU6tWLbKzsylXrhyZmZlERUVRv359Jk2axNatW+nevTs+Pj7Ur19fbToZGRkkJyeTkJDApk2buHr1Kq1bt+bHH3+kcuXKatPJysri4cOH6OjosHjxYoKDg2nevDnu7u5q0dDU1ERDQ4POnTszbdo0xTk8PT2xtLRUqx2RkZEYGRkxa9YsLl68SPPmzXFzc1Pb/dfW1iY7OxupVMr8+fNZtGgRdnZ2NG/enFGjRqnNlszMTJ48eYKVlRWOjo5MnTpVsU9dtmhpaSGVSjEwMMDJyYn58+fj4+NDy5YtGTRokFrvy5MnT7CwsGDIkCFcuXKFTz75hOrVqxepUTDwPSoqijNnzmBqalqoTJ06dXBxcWHr1q2Kh/TkyZO5evUqgwcPJiwsjLp166Kvr68WnS1bttC0aVMlZy4sLIzbt2/z008/8c0332BgYKAWDQ0NDUA+Nf7gwYO4uroiCALffPMNFSpUULstUVFRHD58GH9/f8zNzalWrZpaNArui4+PD8uXL1e8lIwZM4br16+/1fEVKR1ipEekSDp06EBOTg6xsbGKh1qlSpWwsbEhNzeXnTt3AigeOMePH1csfte8eXNu3rzJ6tWr3+rwvI/OiRMnuHPnDhkZGSxYsICTJ0/i5+eniFyoS+fYsWPEx8eTk5ODjY0Nx48fZ8WKFW99WJREQ0NDg/379yuiUwVhe2dnZ0xMTNRqR0xMDFlZWTRu3Fhhh56entrqSyKRcOzYMW7cuEH16tVZsmQJFy5cYNWqVZibm6vNluPHjyvWgbG2tiYiIuKdDk9JdaRSKfv37yc9PZ3BgwezYsUKzp8/z+rVq9V+Xx4/foy2tjYeHh4EBQWxZMkSpagcqKd7GWDz5s0MGjSIpUuXsnv3boyNjdWuk5eXx8OHDzl37hyBgYGEh4fTs2dPtdty584dLC0tWbhwIadPn8bDw6NM6iw4OJi9e/fy7bff4u/vr1Rn76vx7NkzkpOTkUgk1KpVC01NTUX5ZcuWiQ5PGSOu0yNSJBKJBFNTU7Zs2YKVlRU///wzrVu3pmvXrpQvX5758+eTnp5OUlISX3/9NYcPH6Zz587UrFmThg0bFnuKd0l1Dh06hKenJ82aNaNly5aUL1++zHS6deuGvb09Li4uRb5JlkYjMDCQrl27UqNGjWJP738fO7p27UqjRo1wdnYulh3va0u3bt0UthSMW1CnxuHDhxX1BRTL4XlfnYK2bGZmVqh7VV311aVLF2rWrImdnV2h78upU6cYOnQof/zxB3FxcRw/fhwjIyM0NTWJjo6mQ4cOSg5SQZebRCKhRo0ahISEMHnyZHbt2kXz5s0xNTXFwsKiUBRRXTo7d+6kTZs21K1bFw8PD6WXEHVp7NixA1dXV7p06cJXX31VKCqmbltat27NwIEDlepMHRpTpkxh165dtGrVChMTk0KOrkgZ8sGGTIv8K8nNzRU0NTUFV1dXxQyjAk6cOCEsXbpU6Natm7BixQpR5z+m8aF0RFtUc/jwYcHCwkIQBPlsn0WLFgkTJ04U1q5dK4wbN06IjIwUBEEQsrKyBEEQhIyMDMVMoIkTJwqmpqbCsGHDFNv+Th3RlpLbIlI2SARBXBRA5O0sXbqU1NRUZs6cqRisWNC3Lur8tzU+lI5oS2EEQaB69eqEhYVhbm7ODz/8gEwmw8PDg82bN2NpaYmPj4+i/P79+ylfvjweHh7s2rWLtm3bqhxb8nfoiLaU3BaRMuLD+1ki/zYyMzMFQ0NDQSaTiTofmcaH0hFtUc2mTZuEr776Srh7967Qrl07YcOGDYIgCMLJkycFGxsb4ccffxR+//13oWfPnkKzZs2Es2fP/mN1RFtE/gmIY3pE3klBX3VeXh5WVlaizkek8aF0RFtUY2NjQ69evbh27Rpjxoyhf//+AFhaWmJlZUViYiK7d++mQ4cOrFq1ipo1a/5jdURbRP4JiN1bIsVCJpOpJY/Wx6TzX9H4UDqiLaoRu/7+mTofyhYR9SI6PSIiIiL/YLKysqhatSpJSUllmoH7Q+iItoj83YjdWyIiIiL/YMSuv3+mzoeyRUS9iJEeERERkX84YtffP1PnQ9kioj5Ep0dERERERETko0B0UUVEREREREQ+CkSnR0REREREROSjQHR6RERERERERD4KRKdHRERERERE5KNAdHpEREREREREPgpEp0dERERERETko+D/VZNLAtyYNBU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326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274638"/>
            <a:ext cx="7859216" cy="1066130"/>
          </a:xfrm>
        </p:spPr>
        <p:txBody>
          <a:bodyPr>
            <a:normAutofit/>
          </a:bodyPr>
          <a:lstStyle/>
          <a:p>
            <a:pPr algn="r"/>
            <a:r>
              <a:rPr lang="fr-FR" sz="4000" b="1" smtClean="0"/>
              <a:t>Analyse multivariée</a:t>
            </a:r>
            <a:endParaRPr lang="fr-FR" sz="320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932040" y="1780835"/>
            <a:ext cx="49385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>
                <a:latin typeface="+mj-lt"/>
              </a:rPr>
              <a:t>Contenu </a:t>
            </a:r>
            <a:r>
              <a:rPr lang="fr-FR" smtClean="0"/>
              <a:t>: score quotidien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Liste des produits consommés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Evaluation des apports quotidiens</a:t>
            </a:r>
          </a:p>
          <a:p>
            <a:endParaRPr lang="fr-FR"/>
          </a:p>
          <a:p>
            <a:r>
              <a:rPr lang="fr-FR" smtClean="0">
                <a:latin typeface="+mj-lt"/>
              </a:rPr>
              <a:t>Fonction 2 </a:t>
            </a:r>
            <a:r>
              <a:rPr lang="fr-FR" smtClean="0"/>
              <a:t>: recommandations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Liste des axes à améliorer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Navigateur de produit à remplacer</a:t>
            </a:r>
          </a:p>
          <a:p>
            <a:endParaRPr lang="fr-FR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>
                <a:latin typeface="+mj-lt"/>
              </a:rPr>
              <a:t>Fonction </a:t>
            </a:r>
            <a:r>
              <a:rPr lang="fr-FR" smtClean="0">
                <a:latin typeface="+mj-lt"/>
              </a:rPr>
              <a:t>3 </a:t>
            </a:r>
            <a:r>
              <a:rPr lang="fr-FR"/>
              <a:t>: </a:t>
            </a:r>
            <a:r>
              <a:rPr lang="fr-FR" smtClean="0"/>
              <a:t>statistiques</a:t>
            </a:r>
            <a:endParaRPr lang="fr-FR"/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Archivage des entrées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Affichage graphique</a:t>
            </a:r>
            <a:endParaRPr lang="fr-FR" smtClean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27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882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274638"/>
            <a:ext cx="7859216" cy="1066130"/>
          </a:xfrm>
        </p:spPr>
        <p:txBody>
          <a:bodyPr>
            <a:normAutofit/>
          </a:bodyPr>
          <a:lstStyle/>
          <a:p>
            <a:pPr algn="r"/>
            <a:r>
              <a:rPr lang="fr-FR" sz="4000" b="1" smtClean="0"/>
              <a:t>Analyse multivariée</a:t>
            </a:r>
            <a:endParaRPr lang="fr-FR" sz="320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932040" y="1780835"/>
            <a:ext cx="49385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>
                <a:latin typeface="+mj-lt"/>
              </a:rPr>
              <a:t>Contenu </a:t>
            </a:r>
            <a:r>
              <a:rPr lang="fr-FR" smtClean="0"/>
              <a:t>: score quotidien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Liste des produits consommés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Evaluation des apports quotidiens</a:t>
            </a:r>
          </a:p>
          <a:p>
            <a:endParaRPr lang="fr-FR"/>
          </a:p>
          <a:p>
            <a:r>
              <a:rPr lang="fr-FR" smtClean="0">
                <a:latin typeface="+mj-lt"/>
              </a:rPr>
              <a:t>Fonction 2 </a:t>
            </a:r>
            <a:r>
              <a:rPr lang="fr-FR" smtClean="0"/>
              <a:t>: recommandations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Liste des axes à améliorer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Navigateur de produit à remplacer</a:t>
            </a:r>
          </a:p>
          <a:p>
            <a:endParaRPr lang="fr-FR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>
                <a:latin typeface="+mj-lt"/>
              </a:rPr>
              <a:t>Fonction </a:t>
            </a:r>
            <a:r>
              <a:rPr lang="fr-FR" smtClean="0">
                <a:latin typeface="+mj-lt"/>
              </a:rPr>
              <a:t>3 </a:t>
            </a:r>
            <a:r>
              <a:rPr lang="fr-FR"/>
              <a:t>: </a:t>
            </a:r>
            <a:r>
              <a:rPr lang="fr-FR" smtClean="0"/>
              <a:t>statistiques</a:t>
            </a:r>
            <a:endParaRPr lang="fr-FR"/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Archivage des entrées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Affichage graphique</a:t>
            </a:r>
            <a:endParaRPr lang="fr-FR" smtClean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28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24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81708" y="274638"/>
            <a:ext cx="7488832" cy="1066130"/>
          </a:xfrm>
        </p:spPr>
        <p:txBody>
          <a:bodyPr>
            <a:normAutofit/>
          </a:bodyPr>
          <a:lstStyle/>
          <a:p>
            <a:pPr algn="r"/>
            <a:r>
              <a:rPr lang="fr-FR" sz="4000" b="1" smtClean="0"/>
              <a:t>Conclusions</a:t>
            </a:r>
            <a:endParaRPr lang="fr-FR" sz="320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29</a:t>
            </a:fld>
            <a:endParaRPr lang="fr-FR"/>
          </a:p>
        </p:txBody>
      </p:sp>
      <p:sp>
        <p:nvSpPr>
          <p:cNvPr id="54" name="Rectangle 53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/>
          <p:cNvSpPr txBox="1"/>
          <p:nvPr/>
        </p:nvSpPr>
        <p:spPr>
          <a:xfrm>
            <a:off x="4212908" y="1844823"/>
            <a:ext cx="453555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/>
              <a:t>La base de donnée nettoyée</a:t>
            </a:r>
          </a:p>
          <a:p>
            <a:endParaRPr lang="fr-FR" smtClean="0"/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560 000 produits différents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6 variables quantitatives principales</a:t>
            </a:r>
          </a:p>
          <a:p>
            <a:pPr marL="285750" indent="-285750">
              <a:buFontTx/>
              <a:buChar char="-"/>
            </a:pPr>
            <a:endParaRPr lang="fr-FR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b="1" smtClean="0"/>
              <a:t>Les liens entre les variables</a:t>
            </a:r>
            <a:endParaRPr lang="fr-FR" b="1"/>
          </a:p>
          <a:p>
            <a:endParaRPr lang="fr-FR"/>
          </a:p>
          <a:p>
            <a:pPr marL="285750" indent="-285750">
              <a:buFontTx/>
              <a:buChar char="-"/>
            </a:pPr>
            <a:endParaRPr lang="fr-FR" smtClean="0"/>
          </a:p>
          <a:p>
            <a:r>
              <a:rPr lang="fr-FR" b="1" smtClean="0"/>
              <a:t>Ajustements du projet</a:t>
            </a:r>
            <a:endParaRPr lang="fr-FR" b="1"/>
          </a:p>
          <a:p>
            <a:endParaRPr lang="fr-FR"/>
          </a:p>
          <a:p>
            <a:pPr marL="285750" indent="-285750">
              <a:buFontTx/>
              <a:buChar char="-"/>
            </a:pP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125</a:t>
            </a:r>
          </a:p>
          <a:p>
            <a:pPr marL="285750" indent="-285750">
              <a:buFontTx/>
              <a:buChar char="-"/>
            </a:pPr>
            <a:endParaRPr lang="fr-FR" smtClean="0"/>
          </a:p>
          <a:p>
            <a:endParaRPr lang="fr-FR"/>
          </a:p>
        </p:txBody>
      </p:sp>
      <p:grpSp>
        <p:nvGrpSpPr>
          <p:cNvPr id="10" name="Groupe 9"/>
          <p:cNvGrpSpPr/>
          <p:nvPr/>
        </p:nvGrpSpPr>
        <p:grpSpPr>
          <a:xfrm>
            <a:off x="251521" y="1628801"/>
            <a:ext cx="3744414" cy="4464495"/>
            <a:chOff x="251521" y="1628801"/>
            <a:chExt cx="3744414" cy="4464495"/>
          </a:xfrm>
        </p:grpSpPr>
        <p:sp>
          <p:nvSpPr>
            <p:cNvPr id="19" name="Rectangle à coins arrondis 18"/>
            <p:cNvSpPr/>
            <p:nvPr/>
          </p:nvSpPr>
          <p:spPr>
            <a:xfrm>
              <a:off x="251521" y="1628801"/>
              <a:ext cx="3572334" cy="446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ZoneTexte 2"/>
            <p:cNvSpPr txBox="1"/>
            <p:nvPr/>
          </p:nvSpPr>
          <p:spPr>
            <a:xfrm>
              <a:off x="467544" y="1844824"/>
              <a:ext cx="3528391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b="1" smtClean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Cahier des charges</a:t>
              </a:r>
            </a:p>
            <a:p>
              <a:endParaRPr lang="fr-FR" b="1" smtClean="0">
                <a:latin typeface="+mj-lt"/>
              </a:endParaRPr>
            </a:p>
            <a:p>
              <a:r>
                <a:rPr lang="fr-FR" smtClean="0"/>
                <a:t>Une base de donnée propre</a:t>
              </a:r>
            </a:p>
            <a:p>
              <a:endParaRPr lang="fr-FR" smtClean="0"/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fr-FR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sans valeurs aberrantes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fr-FR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sans doublons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fr-FR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s</a:t>
              </a:r>
              <a:r>
                <a:rPr lang="fr-FR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ans valeurs manquantes</a:t>
              </a:r>
            </a:p>
            <a:p>
              <a:endParaRPr lang="fr-FR" smtClean="0"/>
            </a:p>
            <a:p>
              <a:endParaRPr lang="fr-FR"/>
            </a:p>
            <a:p>
              <a:r>
                <a:rPr lang="fr-FR" smtClean="0"/>
                <a:t>Un contenu adapté</a:t>
              </a:r>
            </a:p>
            <a:p>
              <a:endParaRPr lang="fr-FR" smtClean="0">
                <a:latin typeface="+mj-lt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fr-FR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d</a:t>
              </a:r>
              <a:r>
                <a:rPr lang="fr-FR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es produits identifiables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fr-FR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des catégories pertinentes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fr-FR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des données chiffrées utiles</a:t>
              </a:r>
            </a:p>
          </p:txBody>
        </p:sp>
        <p:sp>
          <p:nvSpPr>
            <p:cNvPr id="7" name="Forme libre 6"/>
            <p:cNvSpPr/>
            <p:nvPr/>
          </p:nvSpPr>
          <p:spPr>
            <a:xfrm>
              <a:off x="550168" y="3011091"/>
              <a:ext cx="277416" cy="200124"/>
            </a:xfrm>
            <a:custGeom>
              <a:avLst/>
              <a:gdLst>
                <a:gd name="connsiteX0" fmla="*/ 0 w 2616200"/>
                <a:gd name="connsiteY0" fmla="*/ 304800 h 825500"/>
                <a:gd name="connsiteX1" fmla="*/ 152400 w 2616200"/>
                <a:gd name="connsiteY1" fmla="*/ 342900 h 825500"/>
                <a:gd name="connsiteX2" fmla="*/ 190500 w 2616200"/>
                <a:gd name="connsiteY2" fmla="*/ 368300 h 825500"/>
                <a:gd name="connsiteX3" fmla="*/ 254000 w 2616200"/>
                <a:gd name="connsiteY3" fmla="*/ 393700 h 825500"/>
                <a:gd name="connsiteX4" fmla="*/ 381000 w 2616200"/>
                <a:gd name="connsiteY4" fmla="*/ 482600 h 825500"/>
                <a:gd name="connsiteX5" fmla="*/ 431800 w 2616200"/>
                <a:gd name="connsiteY5" fmla="*/ 495300 h 825500"/>
                <a:gd name="connsiteX6" fmla="*/ 533400 w 2616200"/>
                <a:gd name="connsiteY6" fmla="*/ 571500 h 825500"/>
                <a:gd name="connsiteX7" fmla="*/ 571500 w 2616200"/>
                <a:gd name="connsiteY7" fmla="*/ 596900 h 825500"/>
                <a:gd name="connsiteX8" fmla="*/ 622300 w 2616200"/>
                <a:gd name="connsiteY8" fmla="*/ 635000 h 825500"/>
                <a:gd name="connsiteX9" fmla="*/ 673100 w 2616200"/>
                <a:gd name="connsiteY9" fmla="*/ 711200 h 825500"/>
                <a:gd name="connsiteX10" fmla="*/ 736600 w 2616200"/>
                <a:gd name="connsiteY10" fmla="*/ 787400 h 825500"/>
                <a:gd name="connsiteX11" fmla="*/ 749300 w 2616200"/>
                <a:gd name="connsiteY11" fmla="*/ 825500 h 825500"/>
                <a:gd name="connsiteX12" fmla="*/ 774700 w 2616200"/>
                <a:gd name="connsiteY12" fmla="*/ 787400 h 825500"/>
                <a:gd name="connsiteX13" fmla="*/ 787400 w 2616200"/>
                <a:gd name="connsiteY13" fmla="*/ 749300 h 825500"/>
                <a:gd name="connsiteX14" fmla="*/ 838200 w 2616200"/>
                <a:gd name="connsiteY14" fmla="*/ 685800 h 825500"/>
                <a:gd name="connsiteX15" fmla="*/ 889000 w 2616200"/>
                <a:gd name="connsiteY15" fmla="*/ 622300 h 825500"/>
                <a:gd name="connsiteX16" fmla="*/ 927100 w 2616200"/>
                <a:gd name="connsiteY16" fmla="*/ 558800 h 825500"/>
                <a:gd name="connsiteX17" fmla="*/ 1028700 w 2616200"/>
                <a:gd name="connsiteY17" fmla="*/ 469900 h 825500"/>
                <a:gd name="connsiteX18" fmla="*/ 1130300 w 2616200"/>
                <a:gd name="connsiteY18" fmla="*/ 381000 h 825500"/>
                <a:gd name="connsiteX19" fmla="*/ 1219200 w 2616200"/>
                <a:gd name="connsiteY19" fmla="*/ 342900 h 825500"/>
                <a:gd name="connsiteX20" fmla="*/ 1308100 w 2616200"/>
                <a:gd name="connsiteY20" fmla="*/ 292100 h 825500"/>
                <a:gd name="connsiteX21" fmla="*/ 1384300 w 2616200"/>
                <a:gd name="connsiteY21" fmla="*/ 266700 h 825500"/>
                <a:gd name="connsiteX22" fmla="*/ 1511300 w 2616200"/>
                <a:gd name="connsiteY22" fmla="*/ 215900 h 825500"/>
                <a:gd name="connsiteX23" fmla="*/ 1612900 w 2616200"/>
                <a:gd name="connsiteY23" fmla="*/ 203200 h 825500"/>
                <a:gd name="connsiteX24" fmla="*/ 1993900 w 2616200"/>
                <a:gd name="connsiteY24" fmla="*/ 88900 h 825500"/>
                <a:gd name="connsiteX25" fmla="*/ 2235200 w 2616200"/>
                <a:gd name="connsiteY25" fmla="*/ 63500 h 825500"/>
                <a:gd name="connsiteX26" fmla="*/ 2387600 w 2616200"/>
                <a:gd name="connsiteY26" fmla="*/ 38100 h 825500"/>
                <a:gd name="connsiteX27" fmla="*/ 2476500 w 2616200"/>
                <a:gd name="connsiteY27" fmla="*/ 25400 h 825500"/>
                <a:gd name="connsiteX28" fmla="*/ 2514600 w 2616200"/>
                <a:gd name="connsiteY28" fmla="*/ 12700 h 825500"/>
                <a:gd name="connsiteX29" fmla="*/ 2616200 w 2616200"/>
                <a:gd name="connsiteY29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616200" h="825500">
                  <a:moveTo>
                    <a:pt x="0" y="304800"/>
                  </a:moveTo>
                  <a:cubicBezTo>
                    <a:pt x="50800" y="317500"/>
                    <a:pt x="102724" y="326341"/>
                    <a:pt x="152400" y="342900"/>
                  </a:cubicBezTo>
                  <a:cubicBezTo>
                    <a:pt x="166880" y="347727"/>
                    <a:pt x="176848" y="361474"/>
                    <a:pt x="190500" y="368300"/>
                  </a:cubicBezTo>
                  <a:cubicBezTo>
                    <a:pt x="210890" y="378495"/>
                    <a:pt x="234072" y="382629"/>
                    <a:pt x="254000" y="393700"/>
                  </a:cubicBezTo>
                  <a:cubicBezTo>
                    <a:pt x="397357" y="473343"/>
                    <a:pt x="188922" y="386561"/>
                    <a:pt x="381000" y="482600"/>
                  </a:cubicBezTo>
                  <a:cubicBezTo>
                    <a:pt x="396612" y="490406"/>
                    <a:pt x="414867" y="491067"/>
                    <a:pt x="431800" y="495300"/>
                  </a:cubicBezTo>
                  <a:cubicBezTo>
                    <a:pt x="465667" y="520700"/>
                    <a:pt x="498177" y="548018"/>
                    <a:pt x="533400" y="571500"/>
                  </a:cubicBezTo>
                  <a:cubicBezTo>
                    <a:pt x="546100" y="579967"/>
                    <a:pt x="559080" y="588028"/>
                    <a:pt x="571500" y="596900"/>
                  </a:cubicBezTo>
                  <a:cubicBezTo>
                    <a:pt x="588724" y="609203"/>
                    <a:pt x="608238" y="619180"/>
                    <a:pt x="622300" y="635000"/>
                  </a:cubicBezTo>
                  <a:cubicBezTo>
                    <a:pt x="642581" y="657816"/>
                    <a:pt x="651514" y="689614"/>
                    <a:pt x="673100" y="711200"/>
                  </a:cubicBezTo>
                  <a:cubicBezTo>
                    <a:pt x="701187" y="739287"/>
                    <a:pt x="718919" y="752037"/>
                    <a:pt x="736600" y="787400"/>
                  </a:cubicBezTo>
                  <a:cubicBezTo>
                    <a:pt x="742587" y="799374"/>
                    <a:pt x="745067" y="812800"/>
                    <a:pt x="749300" y="825500"/>
                  </a:cubicBezTo>
                  <a:cubicBezTo>
                    <a:pt x="757767" y="812800"/>
                    <a:pt x="767874" y="801052"/>
                    <a:pt x="774700" y="787400"/>
                  </a:cubicBezTo>
                  <a:cubicBezTo>
                    <a:pt x="780687" y="775426"/>
                    <a:pt x="780305" y="760652"/>
                    <a:pt x="787400" y="749300"/>
                  </a:cubicBezTo>
                  <a:cubicBezTo>
                    <a:pt x="801766" y="726314"/>
                    <a:pt x="821267" y="706967"/>
                    <a:pt x="838200" y="685800"/>
                  </a:cubicBezTo>
                  <a:cubicBezTo>
                    <a:pt x="867505" y="597886"/>
                    <a:pt x="826333" y="695412"/>
                    <a:pt x="889000" y="622300"/>
                  </a:cubicBezTo>
                  <a:cubicBezTo>
                    <a:pt x="905064" y="603558"/>
                    <a:pt x="912289" y="578547"/>
                    <a:pt x="927100" y="558800"/>
                  </a:cubicBezTo>
                  <a:cubicBezTo>
                    <a:pt x="951124" y="526768"/>
                    <a:pt x="1001347" y="493834"/>
                    <a:pt x="1028700" y="469900"/>
                  </a:cubicBezTo>
                  <a:cubicBezTo>
                    <a:pt x="1072352" y="431705"/>
                    <a:pt x="1073324" y="414236"/>
                    <a:pt x="1130300" y="381000"/>
                  </a:cubicBezTo>
                  <a:cubicBezTo>
                    <a:pt x="1158148" y="364755"/>
                    <a:pt x="1190364" y="357318"/>
                    <a:pt x="1219200" y="342900"/>
                  </a:cubicBezTo>
                  <a:cubicBezTo>
                    <a:pt x="1249727" y="327636"/>
                    <a:pt x="1277111" y="306403"/>
                    <a:pt x="1308100" y="292100"/>
                  </a:cubicBezTo>
                  <a:cubicBezTo>
                    <a:pt x="1332410" y="280880"/>
                    <a:pt x="1359231" y="276101"/>
                    <a:pt x="1384300" y="266700"/>
                  </a:cubicBezTo>
                  <a:cubicBezTo>
                    <a:pt x="1426991" y="250691"/>
                    <a:pt x="1467369" y="228103"/>
                    <a:pt x="1511300" y="215900"/>
                  </a:cubicBezTo>
                  <a:cubicBezTo>
                    <a:pt x="1544185" y="206765"/>
                    <a:pt x="1579033" y="207433"/>
                    <a:pt x="1612900" y="203200"/>
                  </a:cubicBezTo>
                  <a:cubicBezTo>
                    <a:pt x="1724130" y="162753"/>
                    <a:pt x="1883672" y="99923"/>
                    <a:pt x="1993900" y="88900"/>
                  </a:cubicBezTo>
                  <a:lnTo>
                    <a:pt x="2235200" y="63500"/>
                  </a:lnTo>
                  <a:cubicBezTo>
                    <a:pt x="2401222" y="42747"/>
                    <a:pt x="2254543" y="60276"/>
                    <a:pt x="2387600" y="38100"/>
                  </a:cubicBezTo>
                  <a:cubicBezTo>
                    <a:pt x="2417127" y="33179"/>
                    <a:pt x="2446867" y="29633"/>
                    <a:pt x="2476500" y="25400"/>
                  </a:cubicBezTo>
                  <a:cubicBezTo>
                    <a:pt x="2489200" y="21167"/>
                    <a:pt x="2501429" y="15095"/>
                    <a:pt x="2514600" y="12700"/>
                  </a:cubicBezTo>
                  <a:cubicBezTo>
                    <a:pt x="2548180" y="6595"/>
                    <a:pt x="2616200" y="0"/>
                    <a:pt x="2616200" y="0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Forme libre 22"/>
            <p:cNvSpPr/>
            <p:nvPr/>
          </p:nvSpPr>
          <p:spPr>
            <a:xfrm>
              <a:off x="539552" y="3300884"/>
              <a:ext cx="277416" cy="200124"/>
            </a:xfrm>
            <a:custGeom>
              <a:avLst/>
              <a:gdLst>
                <a:gd name="connsiteX0" fmla="*/ 0 w 2616200"/>
                <a:gd name="connsiteY0" fmla="*/ 304800 h 825500"/>
                <a:gd name="connsiteX1" fmla="*/ 152400 w 2616200"/>
                <a:gd name="connsiteY1" fmla="*/ 342900 h 825500"/>
                <a:gd name="connsiteX2" fmla="*/ 190500 w 2616200"/>
                <a:gd name="connsiteY2" fmla="*/ 368300 h 825500"/>
                <a:gd name="connsiteX3" fmla="*/ 254000 w 2616200"/>
                <a:gd name="connsiteY3" fmla="*/ 393700 h 825500"/>
                <a:gd name="connsiteX4" fmla="*/ 381000 w 2616200"/>
                <a:gd name="connsiteY4" fmla="*/ 482600 h 825500"/>
                <a:gd name="connsiteX5" fmla="*/ 431800 w 2616200"/>
                <a:gd name="connsiteY5" fmla="*/ 495300 h 825500"/>
                <a:gd name="connsiteX6" fmla="*/ 533400 w 2616200"/>
                <a:gd name="connsiteY6" fmla="*/ 571500 h 825500"/>
                <a:gd name="connsiteX7" fmla="*/ 571500 w 2616200"/>
                <a:gd name="connsiteY7" fmla="*/ 596900 h 825500"/>
                <a:gd name="connsiteX8" fmla="*/ 622300 w 2616200"/>
                <a:gd name="connsiteY8" fmla="*/ 635000 h 825500"/>
                <a:gd name="connsiteX9" fmla="*/ 673100 w 2616200"/>
                <a:gd name="connsiteY9" fmla="*/ 711200 h 825500"/>
                <a:gd name="connsiteX10" fmla="*/ 736600 w 2616200"/>
                <a:gd name="connsiteY10" fmla="*/ 787400 h 825500"/>
                <a:gd name="connsiteX11" fmla="*/ 749300 w 2616200"/>
                <a:gd name="connsiteY11" fmla="*/ 825500 h 825500"/>
                <a:gd name="connsiteX12" fmla="*/ 774700 w 2616200"/>
                <a:gd name="connsiteY12" fmla="*/ 787400 h 825500"/>
                <a:gd name="connsiteX13" fmla="*/ 787400 w 2616200"/>
                <a:gd name="connsiteY13" fmla="*/ 749300 h 825500"/>
                <a:gd name="connsiteX14" fmla="*/ 838200 w 2616200"/>
                <a:gd name="connsiteY14" fmla="*/ 685800 h 825500"/>
                <a:gd name="connsiteX15" fmla="*/ 889000 w 2616200"/>
                <a:gd name="connsiteY15" fmla="*/ 622300 h 825500"/>
                <a:gd name="connsiteX16" fmla="*/ 927100 w 2616200"/>
                <a:gd name="connsiteY16" fmla="*/ 558800 h 825500"/>
                <a:gd name="connsiteX17" fmla="*/ 1028700 w 2616200"/>
                <a:gd name="connsiteY17" fmla="*/ 469900 h 825500"/>
                <a:gd name="connsiteX18" fmla="*/ 1130300 w 2616200"/>
                <a:gd name="connsiteY18" fmla="*/ 381000 h 825500"/>
                <a:gd name="connsiteX19" fmla="*/ 1219200 w 2616200"/>
                <a:gd name="connsiteY19" fmla="*/ 342900 h 825500"/>
                <a:gd name="connsiteX20" fmla="*/ 1308100 w 2616200"/>
                <a:gd name="connsiteY20" fmla="*/ 292100 h 825500"/>
                <a:gd name="connsiteX21" fmla="*/ 1384300 w 2616200"/>
                <a:gd name="connsiteY21" fmla="*/ 266700 h 825500"/>
                <a:gd name="connsiteX22" fmla="*/ 1511300 w 2616200"/>
                <a:gd name="connsiteY22" fmla="*/ 215900 h 825500"/>
                <a:gd name="connsiteX23" fmla="*/ 1612900 w 2616200"/>
                <a:gd name="connsiteY23" fmla="*/ 203200 h 825500"/>
                <a:gd name="connsiteX24" fmla="*/ 1993900 w 2616200"/>
                <a:gd name="connsiteY24" fmla="*/ 88900 h 825500"/>
                <a:gd name="connsiteX25" fmla="*/ 2235200 w 2616200"/>
                <a:gd name="connsiteY25" fmla="*/ 63500 h 825500"/>
                <a:gd name="connsiteX26" fmla="*/ 2387600 w 2616200"/>
                <a:gd name="connsiteY26" fmla="*/ 38100 h 825500"/>
                <a:gd name="connsiteX27" fmla="*/ 2476500 w 2616200"/>
                <a:gd name="connsiteY27" fmla="*/ 25400 h 825500"/>
                <a:gd name="connsiteX28" fmla="*/ 2514600 w 2616200"/>
                <a:gd name="connsiteY28" fmla="*/ 12700 h 825500"/>
                <a:gd name="connsiteX29" fmla="*/ 2616200 w 2616200"/>
                <a:gd name="connsiteY29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616200" h="825500">
                  <a:moveTo>
                    <a:pt x="0" y="304800"/>
                  </a:moveTo>
                  <a:cubicBezTo>
                    <a:pt x="50800" y="317500"/>
                    <a:pt x="102724" y="326341"/>
                    <a:pt x="152400" y="342900"/>
                  </a:cubicBezTo>
                  <a:cubicBezTo>
                    <a:pt x="166880" y="347727"/>
                    <a:pt x="176848" y="361474"/>
                    <a:pt x="190500" y="368300"/>
                  </a:cubicBezTo>
                  <a:cubicBezTo>
                    <a:pt x="210890" y="378495"/>
                    <a:pt x="234072" y="382629"/>
                    <a:pt x="254000" y="393700"/>
                  </a:cubicBezTo>
                  <a:cubicBezTo>
                    <a:pt x="397357" y="473343"/>
                    <a:pt x="188922" y="386561"/>
                    <a:pt x="381000" y="482600"/>
                  </a:cubicBezTo>
                  <a:cubicBezTo>
                    <a:pt x="396612" y="490406"/>
                    <a:pt x="414867" y="491067"/>
                    <a:pt x="431800" y="495300"/>
                  </a:cubicBezTo>
                  <a:cubicBezTo>
                    <a:pt x="465667" y="520700"/>
                    <a:pt x="498177" y="548018"/>
                    <a:pt x="533400" y="571500"/>
                  </a:cubicBezTo>
                  <a:cubicBezTo>
                    <a:pt x="546100" y="579967"/>
                    <a:pt x="559080" y="588028"/>
                    <a:pt x="571500" y="596900"/>
                  </a:cubicBezTo>
                  <a:cubicBezTo>
                    <a:pt x="588724" y="609203"/>
                    <a:pt x="608238" y="619180"/>
                    <a:pt x="622300" y="635000"/>
                  </a:cubicBezTo>
                  <a:cubicBezTo>
                    <a:pt x="642581" y="657816"/>
                    <a:pt x="651514" y="689614"/>
                    <a:pt x="673100" y="711200"/>
                  </a:cubicBezTo>
                  <a:cubicBezTo>
                    <a:pt x="701187" y="739287"/>
                    <a:pt x="718919" y="752037"/>
                    <a:pt x="736600" y="787400"/>
                  </a:cubicBezTo>
                  <a:cubicBezTo>
                    <a:pt x="742587" y="799374"/>
                    <a:pt x="745067" y="812800"/>
                    <a:pt x="749300" y="825500"/>
                  </a:cubicBezTo>
                  <a:cubicBezTo>
                    <a:pt x="757767" y="812800"/>
                    <a:pt x="767874" y="801052"/>
                    <a:pt x="774700" y="787400"/>
                  </a:cubicBezTo>
                  <a:cubicBezTo>
                    <a:pt x="780687" y="775426"/>
                    <a:pt x="780305" y="760652"/>
                    <a:pt x="787400" y="749300"/>
                  </a:cubicBezTo>
                  <a:cubicBezTo>
                    <a:pt x="801766" y="726314"/>
                    <a:pt x="821267" y="706967"/>
                    <a:pt x="838200" y="685800"/>
                  </a:cubicBezTo>
                  <a:cubicBezTo>
                    <a:pt x="867505" y="597886"/>
                    <a:pt x="826333" y="695412"/>
                    <a:pt x="889000" y="622300"/>
                  </a:cubicBezTo>
                  <a:cubicBezTo>
                    <a:pt x="905064" y="603558"/>
                    <a:pt x="912289" y="578547"/>
                    <a:pt x="927100" y="558800"/>
                  </a:cubicBezTo>
                  <a:cubicBezTo>
                    <a:pt x="951124" y="526768"/>
                    <a:pt x="1001347" y="493834"/>
                    <a:pt x="1028700" y="469900"/>
                  </a:cubicBezTo>
                  <a:cubicBezTo>
                    <a:pt x="1072352" y="431705"/>
                    <a:pt x="1073324" y="414236"/>
                    <a:pt x="1130300" y="381000"/>
                  </a:cubicBezTo>
                  <a:cubicBezTo>
                    <a:pt x="1158148" y="364755"/>
                    <a:pt x="1190364" y="357318"/>
                    <a:pt x="1219200" y="342900"/>
                  </a:cubicBezTo>
                  <a:cubicBezTo>
                    <a:pt x="1249727" y="327636"/>
                    <a:pt x="1277111" y="306403"/>
                    <a:pt x="1308100" y="292100"/>
                  </a:cubicBezTo>
                  <a:cubicBezTo>
                    <a:pt x="1332410" y="280880"/>
                    <a:pt x="1359231" y="276101"/>
                    <a:pt x="1384300" y="266700"/>
                  </a:cubicBezTo>
                  <a:cubicBezTo>
                    <a:pt x="1426991" y="250691"/>
                    <a:pt x="1467369" y="228103"/>
                    <a:pt x="1511300" y="215900"/>
                  </a:cubicBezTo>
                  <a:cubicBezTo>
                    <a:pt x="1544185" y="206765"/>
                    <a:pt x="1579033" y="207433"/>
                    <a:pt x="1612900" y="203200"/>
                  </a:cubicBezTo>
                  <a:cubicBezTo>
                    <a:pt x="1724130" y="162753"/>
                    <a:pt x="1883672" y="99923"/>
                    <a:pt x="1993900" y="88900"/>
                  </a:cubicBezTo>
                  <a:lnTo>
                    <a:pt x="2235200" y="63500"/>
                  </a:lnTo>
                  <a:cubicBezTo>
                    <a:pt x="2401222" y="42747"/>
                    <a:pt x="2254543" y="60276"/>
                    <a:pt x="2387600" y="38100"/>
                  </a:cubicBezTo>
                  <a:cubicBezTo>
                    <a:pt x="2417127" y="33179"/>
                    <a:pt x="2446867" y="29633"/>
                    <a:pt x="2476500" y="25400"/>
                  </a:cubicBezTo>
                  <a:cubicBezTo>
                    <a:pt x="2489200" y="21167"/>
                    <a:pt x="2501429" y="15095"/>
                    <a:pt x="2514600" y="12700"/>
                  </a:cubicBezTo>
                  <a:cubicBezTo>
                    <a:pt x="2548180" y="6595"/>
                    <a:pt x="2616200" y="0"/>
                    <a:pt x="2616200" y="0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Forme libre 23"/>
            <p:cNvSpPr/>
            <p:nvPr/>
          </p:nvSpPr>
          <p:spPr>
            <a:xfrm>
              <a:off x="539552" y="3588916"/>
              <a:ext cx="277416" cy="200124"/>
            </a:xfrm>
            <a:custGeom>
              <a:avLst/>
              <a:gdLst>
                <a:gd name="connsiteX0" fmla="*/ 0 w 2616200"/>
                <a:gd name="connsiteY0" fmla="*/ 304800 h 825500"/>
                <a:gd name="connsiteX1" fmla="*/ 152400 w 2616200"/>
                <a:gd name="connsiteY1" fmla="*/ 342900 h 825500"/>
                <a:gd name="connsiteX2" fmla="*/ 190500 w 2616200"/>
                <a:gd name="connsiteY2" fmla="*/ 368300 h 825500"/>
                <a:gd name="connsiteX3" fmla="*/ 254000 w 2616200"/>
                <a:gd name="connsiteY3" fmla="*/ 393700 h 825500"/>
                <a:gd name="connsiteX4" fmla="*/ 381000 w 2616200"/>
                <a:gd name="connsiteY4" fmla="*/ 482600 h 825500"/>
                <a:gd name="connsiteX5" fmla="*/ 431800 w 2616200"/>
                <a:gd name="connsiteY5" fmla="*/ 495300 h 825500"/>
                <a:gd name="connsiteX6" fmla="*/ 533400 w 2616200"/>
                <a:gd name="connsiteY6" fmla="*/ 571500 h 825500"/>
                <a:gd name="connsiteX7" fmla="*/ 571500 w 2616200"/>
                <a:gd name="connsiteY7" fmla="*/ 596900 h 825500"/>
                <a:gd name="connsiteX8" fmla="*/ 622300 w 2616200"/>
                <a:gd name="connsiteY8" fmla="*/ 635000 h 825500"/>
                <a:gd name="connsiteX9" fmla="*/ 673100 w 2616200"/>
                <a:gd name="connsiteY9" fmla="*/ 711200 h 825500"/>
                <a:gd name="connsiteX10" fmla="*/ 736600 w 2616200"/>
                <a:gd name="connsiteY10" fmla="*/ 787400 h 825500"/>
                <a:gd name="connsiteX11" fmla="*/ 749300 w 2616200"/>
                <a:gd name="connsiteY11" fmla="*/ 825500 h 825500"/>
                <a:gd name="connsiteX12" fmla="*/ 774700 w 2616200"/>
                <a:gd name="connsiteY12" fmla="*/ 787400 h 825500"/>
                <a:gd name="connsiteX13" fmla="*/ 787400 w 2616200"/>
                <a:gd name="connsiteY13" fmla="*/ 749300 h 825500"/>
                <a:gd name="connsiteX14" fmla="*/ 838200 w 2616200"/>
                <a:gd name="connsiteY14" fmla="*/ 685800 h 825500"/>
                <a:gd name="connsiteX15" fmla="*/ 889000 w 2616200"/>
                <a:gd name="connsiteY15" fmla="*/ 622300 h 825500"/>
                <a:gd name="connsiteX16" fmla="*/ 927100 w 2616200"/>
                <a:gd name="connsiteY16" fmla="*/ 558800 h 825500"/>
                <a:gd name="connsiteX17" fmla="*/ 1028700 w 2616200"/>
                <a:gd name="connsiteY17" fmla="*/ 469900 h 825500"/>
                <a:gd name="connsiteX18" fmla="*/ 1130300 w 2616200"/>
                <a:gd name="connsiteY18" fmla="*/ 381000 h 825500"/>
                <a:gd name="connsiteX19" fmla="*/ 1219200 w 2616200"/>
                <a:gd name="connsiteY19" fmla="*/ 342900 h 825500"/>
                <a:gd name="connsiteX20" fmla="*/ 1308100 w 2616200"/>
                <a:gd name="connsiteY20" fmla="*/ 292100 h 825500"/>
                <a:gd name="connsiteX21" fmla="*/ 1384300 w 2616200"/>
                <a:gd name="connsiteY21" fmla="*/ 266700 h 825500"/>
                <a:gd name="connsiteX22" fmla="*/ 1511300 w 2616200"/>
                <a:gd name="connsiteY22" fmla="*/ 215900 h 825500"/>
                <a:gd name="connsiteX23" fmla="*/ 1612900 w 2616200"/>
                <a:gd name="connsiteY23" fmla="*/ 203200 h 825500"/>
                <a:gd name="connsiteX24" fmla="*/ 1993900 w 2616200"/>
                <a:gd name="connsiteY24" fmla="*/ 88900 h 825500"/>
                <a:gd name="connsiteX25" fmla="*/ 2235200 w 2616200"/>
                <a:gd name="connsiteY25" fmla="*/ 63500 h 825500"/>
                <a:gd name="connsiteX26" fmla="*/ 2387600 w 2616200"/>
                <a:gd name="connsiteY26" fmla="*/ 38100 h 825500"/>
                <a:gd name="connsiteX27" fmla="*/ 2476500 w 2616200"/>
                <a:gd name="connsiteY27" fmla="*/ 25400 h 825500"/>
                <a:gd name="connsiteX28" fmla="*/ 2514600 w 2616200"/>
                <a:gd name="connsiteY28" fmla="*/ 12700 h 825500"/>
                <a:gd name="connsiteX29" fmla="*/ 2616200 w 2616200"/>
                <a:gd name="connsiteY29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616200" h="825500">
                  <a:moveTo>
                    <a:pt x="0" y="304800"/>
                  </a:moveTo>
                  <a:cubicBezTo>
                    <a:pt x="50800" y="317500"/>
                    <a:pt x="102724" y="326341"/>
                    <a:pt x="152400" y="342900"/>
                  </a:cubicBezTo>
                  <a:cubicBezTo>
                    <a:pt x="166880" y="347727"/>
                    <a:pt x="176848" y="361474"/>
                    <a:pt x="190500" y="368300"/>
                  </a:cubicBezTo>
                  <a:cubicBezTo>
                    <a:pt x="210890" y="378495"/>
                    <a:pt x="234072" y="382629"/>
                    <a:pt x="254000" y="393700"/>
                  </a:cubicBezTo>
                  <a:cubicBezTo>
                    <a:pt x="397357" y="473343"/>
                    <a:pt x="188922" y="386561"/>
                    <a:pt x="381000" y="482600"/>
                  </a:cubicBezTo>
                  <a:cubicBezTo>
                    <a:pt x="396612" y="490406"/>
                    <a:pt x="414867" y="491067"/>
                    <a:pt x="431800" y="495300"/>
                  </a:cubicBezTo>
                  <a:cubicBezTo>
                    <a:pt x="465667" y="520700"/>
                    <a:pt x="498177" y="548018"/>
                    <a:pt x="533400" y="571500"/>
                  </a:cubicBezTo>
                  <a:cubicBezTo>
                    <a:pt x="546100" y="579967"/>
                    <a:pt x="559080" y="588028"/>
                    <a:pt x="571500" y="596900"/>
                  </a:cubicBezTo>
                  <a:cubicBezTo>
                    <a:pt x="588724" y="609203"/>
                    <a:pt x="608238" y="619180"/>
                    <a:pt x="622300" y="635000"/>
                  </a:cubicBezTo>
                  <a:cubicBezTo>
                    <a:pt x="642581" y="657816"/>
                    <a:pt x="651514" y="689614"/>
                    <a:pt x="673100" y="711200"/>
                  </a:cubicBezTo>
                  <a:cubicBezTo>
                    <a:pt x="701187" y="739287"/>
                    <a:pt x="718919" y="752037"/>
                    <a:pt x="736600" y="787400"/>
                  </a:cubicBezTo>
                  <a:cubicBezTo>
                    <a:pt x="742587" y="799374"/>
                    <a:pt x="745067" y="812800"/>
                    <a:pt x="749300" y="825500"/>
                  </a:cubicBezTo>
                  <a:cubicBezTo>
                    <a:pt x="757767" y="812800"/>
                    <a:pt x="767874" y="801052"/>
                    <a:pt x="774700" y="787400"/>
                  </a:cubicBezTo>
                  <a:cubicBezTo>
                    <a:pt x="780687" y="775426"/>
                    <a:pt x="780305" y="760652"/>
                    <a:pt x="787400" y="749300"/>
                  </a:cubicBezTo>
                  <a:cubicBezTo>
                    <a:pt x="801766" y="726314"/>
                    <a:pt x="821267" y="706967"/>
                    <a:pt x="838200" y="685800"/>
                  </a:cubicBezTo>
                  <a:cubicBezTo>
                    <a:pt x="867505" y="597886"/>
                    <a:pt x="826333" y="695412"/>
                    <a:pt x="889000" y="622300"/>
                  </a:cubicBezTo>
                  <a:cubicBezTo>
                    <a:pt x="905064" y="603558"/>
                    <a:pt x="912289" y="578547"/>
                    <a:pt x="927100" y="558800"/>
                  </a:cubicBezTo>
                  <a:cubicBezTo>
                    <a:pt x="951124" y="526768"/>
                    <a:pt x="1001347" y="493834"/>
                    <a:pt x="1028700" y="469900"/>
                  </a:cubicBezTo>
                  <a:cubicBezTo>
                    <a:pt x="1072352" y="431705"/>
                    <a:pt x="1073324" y="414236"/>
                    <a:pt x="1130300" y="381000"/>
                  </a:cubicBezTo>
                  <a:cubicBezTo>
                    <a:pt x="1158148" y="364755"/>
                    <a:pt x="1190364" y="357318"/>
                    <a:pt x="1219200" y="342900"/>
                  </a:cubicBezTo>
                  <a:cubicBezTo>
                    <a:pt x="1249727" y="327636"/>
                    <a:pt x="1277111" y="306403"/>
                    <a:pt x="1308100" y="292100"/>
                  </a:cubicBezTo>
                  <a:cubicBezTo>
                    <a:pt x="1332410" y="280880"/>
                    <a:pt x="1359231" y="276101"/>
                    <a:pt x="1384300" y="266700"/>
                  </a:cubicBezTo>
                  <a:cubicBezTo>
                    <a:pt x="1426991" y="250691"/>
                    <a:pt x="1467369" y="228103"/>
                    <a:pt x="1511300" y="215900"/>
                  </a:cubicBezTo>
                  <a:cubicBezTo>
                    <a:pt x="1544185" y="206765"/>
                    <a:pt x="1579033" y="207433"/>
                    <a:pt x="1612900" y="203200"/>
                  </a:cubicBezTo>
                  <a:cubicBezTo>
                    <a:pt x="1724130" y="162753"/>
                    <a:pt x="1883672" y="99923"/>
                    <a:pt x="1993900" y="88900"/>
                  </a:cubicBezTo>
                  <a:lnTo>
                    <a:pt x="2235200" y="63500"/>
                  </a:lnTo>
                  <a:cubicBezTo>
                    <a:pt x="2401222" y="42747"/>
                    <a:pt x="2254543" y="60276"/>
                    <a:pt x="2387600" y="38100"/>
                  </a:cubicBezTo>
                  <a:cubicBezTo>
                    <a:pt x="2417127" y="33179"/>
                    <a:pt x="2446867" y="29633"/>
                    <a:pt x="2476500" y="25400"/>
                  </a:cubicBezTo>
                  <a:cubicBezTo>
                    <a:pt x="2489200" y="21167"/>
                    <a:pt x="2501429" y="15095"/>
                    <a:pt x="2514600" y="12700"/>
                  </a:cubicBezTo>
                  <a:cubicBezTo>
                    <a:pt x="2548180" y="6595"/>
                    <a:pt x="2616200" y="0"/>
                    <a:pt x="2616200" y="0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Forme libre 24"/>
            <p:cNvSpPr/>
            <p:nvPr/>
          </p:nvSpPr>
          <p:spPr>
            <a:xfrm>
              <a:off x="550168" y="4939407"/>
              <a:ext cx="277416" cy="200124"/>
            </a:xfrm>
            <a:custGeom>
              <a:avLst/>
              <a:gdLst>
                <a:gd name="connsiteX0" fmla="*/ 0 w 2616200"/>
                <a:gd name="connsiteY0" fmla="*/ 304800 h 825500"/>
                <a:gd name="connsiteX1" fmla="*/ 152400 w 2616200"/>
                <a:gd name="connsiteY1" fmla="*/ 342900 h 825500"/>
                <a:gd name="connsiteX2" fmla="*/ 190500 w 2616200"/>
                <a:gd name="connsiteY2" fmla="*/ 368300 h 825500"/>
                <a:gd name="connsiteX3" fmla="*/ 254000 w 2616200"/>
                <a:gd name="connsiteY3" fmla="*/ 393700 h 825500"/>
                <a:gd name="connsiteX4" fmla="*/ 381000 w 2616200"/>
                <a:gd name="connsiteY4" fmla="*/ 482600 h 825500"/>
                <a:gd name="connsiteX5" fmla="*/ 431800 w 2616200"/>
                <a:gd name="connsiteY5" fmla="*/ 495300 h 825500"/>
                <a:gd name="connsiteX6" fmla="*/ 533400 w 2616200"/>
                <a:gd name="connsiteY6" fmla="*/ 571500 h 825500"/>
                <a:gd name="connsiteX7" fmla="*/ 571500 w 2616200"/>
                <a:gd name="connsiteY7" fmla="*/ 596900 h 825500"/>
                <a:gd name="connsiteX8" fmla="*/ 622300 w 2616200"/>
                <a:gd name="connsiteY8" fmla="*/ 635000 h 825500"/>
                <a:gd name="connsiteX9" fmla="*/ 673100 w 2616200"/>
                <a:gd name="connsiteY9" fmla="*/ 711200 h 825500"/>
                <a:gd name="connsiteX10" fmla="*/ 736600 w 2616200"/>
                <a:gd name="connsiteY10" fmla="*/ 787400 h 825500"/>
                <a:gd name="connsiteX11" fmla="*/ 749300 w 2616200"/>
                <a:gd name="connsiteY11" fmla="*/ 825500 h 825500"/>
                <a:gd name="connsiteX12" fmla="*/ 774700 w 2616200"/>
                <a:gd name="connsiteY12" fmla="*/ 787400 h 825500"/>
                <a:gd name="connsiteX13" fmla="*/ 787400 w 2616200"/>
                <a:gd name="connsiteY13" fmla="*/ 749300 h 825500"/>
                <a:gd name="connsiteX14" fmla="*/ 838200 w 2616200"/>
                <a:gd name="connsiteY14" fmla="*/ 685800 h 825500"/>
                <a:gd name="connsiteX15" fmla="*/ 889000 w 2616200"/>
                <a:gd name="connsiteY15" fmla="*/ 622300 h 825500"/>
                <a:gd name="connsiteX16" fmla="*/ 927100 w 2616200"/>
                <a:gd name="connsiteY16" fmla="*/ 558800 h 825500"/>
                <a:gd name="connsiteX17" fmla="*/ 1028700 w 2616200"/>
                <a:gd name="connsiteY17" fmla="*/ 469900 h 825500"/>
                <a:gd name="connsiteX18" fmla="*/ 1130300 w 2616200"/>
                <a:gd name="connsiteY18" fmla="*/ 381000 h 825500"/>
                <a:gd name="connsiteX19" fmla="*/ 1219200 w 2616200"/>
                <a:gd name="connsiteY19" fmla="*/ 342900 h 825500"/>
                <a:gd name="connsiteX20" fmla="*/ 1308100 w 2616200"/>
                <a:gd name="connsiteY20" fmla="*/ 292100 h 825500"/>
                <a:gd name="connsiteX21" fmla="*/ 1384300 w 2616200"/>
                <a:gd name="connsiteY21" fmla="*/ 266700 h 825500"/>
                <a:gd name="connsiteX22" fmla="*/ 1511300 w 2616200"/>
                <a:gd name="connsiteY22" fmla="*/ 215900 h 825500"/>
                <a:gd name="connsiteX23" fmla="*/ 1612900 w 2616200"/>
                <a:gd name="connsiteY23" fmla="*/ 203200 h 825500"/>
                <a:gd name="connsiteX24" fmla="*/ 1993900 w 2616200"/>
                <a:gd name="connsiteY24" fmla="*/ 88900 h 825500"/>
                <a:gd name="connsiteX25" fmla="*/ 2235200 w 2616200"/>
                <a:gd name="connsiteY25" fmla="*/ 63500 h 825500"/>
                <a:gd name="connsiteX26" fmla="*/ 2387600 w 2616200"/>
                <a:gd name="connsiteY26" fmla="*/ 38100 h 825500"/>
                <a:gd name="connsiteX27" fmla="*/ 2476500 w 2616200"/>
                <a:gd name="connsiteY27" fmla="*/ 25400 h 825500"/>
                <a:gd name="connsiteX28" fmla="*/ 2514600 w 2616200"/>
                <a:gd name="connsiteY28" fmla="*/ 12700 h 825500"/>
                <a:gd name="connsiteX29" fmla="*/ 2616200 w 2616200"/>
                <a:gd name="connsiteY29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616200" h="825500">
                  <a:moveTo>
                    <a:pt x="0" y="304800"/>
                  </a:moveTo>
                  <a:cubicBezTo>
                    <a:pt x="50800" y="317500"/>
                    <a:pt x="102724" y="326341"/>
                    <a:pt x="152400" y="342900"/>
                  </a:cubicBezTo>
                  <a:cubicBezTo>
                    <a:pt x="166880" y="347727"/>
                    <a:pt x="176848" y="361474"/>
                    <a:pt x="190500" y="368300"/>
                  </a:cubicBezTo>
                  <a:cubicBezTo>
                    <a:pt x="210890" y="378495"/>
                    <a:pt x="234072" y="382629"/>
                    <a:pt x="254000" y="393700"/>
                  </a:cubicBezTo>
                  <a:cubicBezTo>
                    <a:pt x="397357" y="473343"/>
                    <a:pt x="188922" y="386561"/>
                    <a:pt x="381000" y="482600"/>
                  </a:cubicBezTo>
                  <a:cubicBezTo>
                    <a:pt x="396612" y="490406"/>
                    <a:pt x="414867" y="491067"/>
                    <a:pt x="431800" y="495300"/>
                  </a:cubicBezTo>
                  <a:cubicBezTo>
                    <a:pt x="465667" y="520700"/>
                    <a:pt x="498177" y="548018"/>
                    <a:pt x="533400" y="571500"/>
                  </a:cubicBezTo>
                  <a:cubicBezTo>
                    <a:pt x="546100" y="579967"/>
                    <a:pt x="559080" y="588028"/>
                    <a:pt x="571500" y="596900"/>
                  </a:cubicBezTo>
                  <a:cubicBezTo>
                    <a:pt x="588724" y="609203"/>
                    <a:pt x="608238" y="619180"/>
                    <a:pt x="622300" y="635000"/>
                  </a:cubicBezTo>
                  <a:cubicBezTo>
                    <a:pt x="642581" y="657816"/>
                    <a:pt x="651514" y="689614"/>
                    <a:pt x="673100" y="711200"/>
                  </a:cubicBezTo>
                  <a:cubicBezTo>
                    <a:pt x="701187" y="739287"/>
                    <a:pt x="718919" y="752037"/>
                    <a:pt x="736600" y="787400"/>
                  </a:cubicBezTo>
                  <a:cubicBezTo>
                    <a:pt x="742587" y="799374"/>
                    <a:pt x="745067" y="812800"/>
                    <a:pt x="749300" y="825500"/>
                  </a:cubicBezTo>
                  <a:cubicBezTo>
                    <a:pt x="757767" y="812800"/>
                    <a:pt x="767874" y="801052"/>
                    <a:pt x="774700" y="787400"/>
                  </a:cubicBezTo>
                  <a:cubicBezTo>
                    <a:pt x="780687" y="775426"/>
                    <a:pt x="780305" y="760652"/>
                    <a:pt x="787400" y="749300"/>
                  </a:cubicBezTo>
                  <a:cubicBezTo>
                    <a:pt x="801766" y="726314"/>
                    <a:pt x="821267" y="706967"/>
                    <a:pt x="838200" y="685800"/>
                  </a:cubicBezTo>
                  <a:cubicBezTo>
                    <a:pt x="867505" y="597886"/>
                    <a:pt x="826333" y="695412"/>
                    <a:pt x="889000" y="622300"/>
                  </a:cubicBezTo>
                  <a:cubicBezTo>
                    <a:pt x="905064" y="603558"/>
                    <a:pt x="912289" y="578547"/>
                    <a:pt x="927100" y="558800"/>
                  </a:cubicBezTo>
                  <a:cubicBezTo>
                    <a:pt x="951124" y="526768"/>
                    <a:pt x="1001347" y="493834"/>
                    <a:pt x="1028700" y="469900"/>
                  </a:cubicBezTo>
                  <a:cubicBezTo>
                    <a:pt x="1072352" y="431705"/>
                    <a:pt x="1073324" y="414236"/>
                    <a:pt x="1130300" y="381000"/>
                  </a:cubicBezTo>
                  <a:cubicBezTo>
                    <a:pt x="1158148" y="364755"/>
                    <a:pt x="1190364" y="357318"/>
                    <a:pt x="1219200" y="342900"/>
                  </a:cubicBezTo>
                  <a:cubicBezTo>
                    <a:pt x="1249727" y="327636"/>
                    <a:pt x="1277111" y="306403"/>
                    <a:pt x="1308100" y="292100"/>
                  </a:cubicBezTo>
                  <a:cubicBezTo>
                    <a:pt x="1332410" y="280880"/>
                    <a:pt x="1359231" y="276101"/>
                    <a:pt x="1384300" y="266700"/>
                  </a:cubicBezTo>
                  <a:cubicBezTo>
                    <a:pt x="1426991" y="250691"/>
                    <a:pt x="1467369" y="228103"/>
                    <a:pt x="1511300" y="215900"/>
                  </a:cubicBezTo>
                  <a:cubicBezTo>
                    <a:pt x="1544185" y="206765"/>
                    <a:pt x="1579033" y="207433"/>
                    <a:pt x="1612900" y="203200"/>
                  </a:cubicBezTo>
                  <a:cubicBezTo>
                    <a:pt x="1724130" y="162753"/>
                    <a:pt x="1883672" y="99923"/>
                    <a:pt x="1993900" y="88900"/>
                  </a:cubicBezTo>
                  <a:lnTo>
                    <a:pt x="2235200" y="63500"/>
                  </a:lnTo>
                  <a:cubicBezTo>
                    <a:pt x="2401222" y="42747"/>
                    <a:pt x="2254543" y="60276"/>
                    <a:pt x="2387600" y="38100"/>
                  </a:cubicBezTo>
                  <a:cubicBezTo>
                    <a:pt x="2417127" y="33179"/>
                    <a:pt x="2446867" y="29633"/>
                    <a:pt x="2476500" y="25400"/>
                  </a:cubicBezTo>
                  <a:cubicBezTo>
                    <a:pt x="2489200" y="21167"/>
                    <a:pt x="2501429" y="15095"/>
                    <a:pt x="2514600" y="12700"/>
                  </a:cubicBezTo>
                  <a:cubicBezTo>
                    <a:pt x="2548180" y="6595"/>
                    <a:pt x="2616200" y="0"/>
                    <a:pt x="2616200" y="0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Forme libre 25"/>
            <p:cNvSpPr/>
            <p:nvPr/>
          </p:nvSpPr>
          <p:spPr>
            <a:xfrm>
              <a:off x="539552" y="5229200"/>
              <a:ext cx="277416" cy="200124"/>
            </a:xfrm>
            <a:custGeom>
              <a:avLst/>
              <a:gdLst>
                <a:gd name="connsiteX0" fmla="*/ 0 w 2616200"/>
                <a:gd name="connsiteY0" fmla="*/ 304800 h 825500"/>
                <a:gd name="connsiteX1" fmla="*/ 152400 w 2616200"/>
                <a:gd name="connsiteY1" fmla="*/ 342900 h 825500"/>
                <a:gd name="connsiteX2" fmla="*/ 190500 w 2616200"/>
                <a:gd name="connsiteY2" fmla="*/ 368300 h 825500"/>
                <a:gd name="connsiteX3" fmla="*/ 254000 w 2616200"/>
                <a:gd name="connsiteY3" fmla="*/ 393700 h 825500"/>
                <a:gd name="connsiteX4" fmla="*/ 381000 w 2616200"/>
                <a:gd name="connsiteY4" fmla="*/ 482600 h 825500"/>
                <a:gd name="connsiteX5" fmla="*/ 431800 w 2616200"/>
                <a:gd name="connsiteY5" fmla="*/ 495300 h 825500"/>
                <a:gd name="connsiteX6" fmla="*/ 533400 w 2616200"/>
                <a:gd name="connsiteY6" fmla="*/ 571500 h 825500"/>
                <a:gd name="connsiteX7" fmla="*/ 571500 w 2616200"/>
                <a:gd name="connsiteY7" fmla="*/ 596900 h 825500"/>
                <a:gd name="connsiteX8" fmla="*/ 622300 w 2616200"/>
                <a:gd name="connsiteY8" fmla="*/ 635000 h 825500"/>
                <a:gd name="connsiteX9" fmla="*/ 673100 w 2616200"/>
                <a:gd name="connsiteY9" fmla="*/ 711200 h 825500"/>
                <a:gd name="connsiteX10" fmla="*/ 736600 w 2616200"/>
                <a:gd name="connsiteY10" fmla="*/ 787400 h 825500"/>
                <a:gd name="connsiteX11" fmla="*/ 749300 w 2616200"/>
                <a:gd name="connsiteY11" fmla="*/ 825500 h 825500"/>
                <a:gd name="connsiteX12" fmla="*/ 774700 w 2616200"/>
                <a:gd name="connsiteY12" fmla="*/ 787400 h 825500"/>
                <a:gd name="connsiteX13" fmla="*/ 787400 w 2616200"/>
                <a:gd name="connsiteY13" fmla="*/ 749300 h 825500"/>
                <a:gd name="connsiteX14" fmla="*/ 838200 w 2616200"/>
                <a:gd name="connsiteY14" fmla="*/ 685800 h 825500"/>
                <a:gd name="connsiteX15" fmla="*/ 889000 w 2616200"/>
                <a:gd name="connsiteY15" fmla="*/ 622300 h 825500"/>
                <a:gd name="connsiteX16" fmla="*/ 927100 w 2616200"/>
                <a:gd name="connsiteY16" fmla="*/ 558800 h 825500"/>
                <a:gd name="connsiteX17" fmla="*/ 1028700 w 2616200"/>
                <a:gd name="connsiteY17" fmla="*/ 469900 h 825500"/>
                <a:gd name="connsiteX18" fmla="*/ 1130300 w 2616200"/>
                <a:gd name="connsiteY18" fmla="*/ 381000 h 825500"/>
                <a:gd name="connsiteX19" fmla="*/ 1219200 w 2616200"/>
                <a:gd name="connsiteY19" fmla="*/ 342900 h 825500"/>
                <a:gd name="connsiteX20" fmla="*/ 1308100 w 2616200"/>
                <a:gd name="connsiteY20" fmla="*/ 292100 h 825500"/>
                <a:gd name="connsiteX21" fmla="*/ 1384300 w 2616200"/>
                <a:gd name="connsiteY21" fmla="*/ 266700 h 825500"/>
                <a:gd name="connsiteX22" fmla="*/ 1511300 w 2616200"/>
                <a:gd name="connsiteY22" fmla="*/ 215900 h 825500"/>
                <a:gd name="connsiteX23" fmla="*/ 1612900 w 2616200"/>
                <a:gd name="connsiteY23" fmla="*/ 203200 h 825500"/>
                <a:gd name="connsiteX24" fmla="*/ 1993900 w 2616200"/>
                <a:gd name="connsiteY24" fmla="*/ 88900 h 825500"/>
                <a:gd name="connsiteX25" fmla="*/ 2235200 w 2616200"/>
                <a:gd name="connsiteY25" fmla="*/ 63500 h 825500"/>
                <a:gd name="connsiteX26" fmla="*/ 2387600 w 2616200"/>
                <a:gd name="connsiteY26" fmla="*/ 38100 h 825500"/>
                <a:gd name="connsiteX27" fmla="*/ 2476500 w 2616200"/>
                <a:gd name="connsiteY27" fmla="*/ 25400 h 825500"/>
                <a:gd name="connsiteX28" fmla="*/ 2514600 w 2616200"/>
                <a:gd name="connsiteY28" fmla="*/ 12700 h 825500"/>
                <a:gd name="connsiteX29" fmla="*/ 2616200 w 2616200"/>
                <a:gd name="connsiteY29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616200" h="825500">
                  <a:moveTo>
                    <a:pt x="0" y="304800"/>
                  </a:moveTo>
                  <a:cubicBezTo>
                    <a:pt x="50800" y="317500"/>
                    <a:pt x="102724" y="326341"/>
                    <a:pt x="152400" y="342900"/>
                  </a:cubicBezTo>
                  <a:cubicBezTo>
                    <a:pt x="166880" y="347727"/>
                    <a:pt x="176848" y="361474"/>
                    <a:pt x="190500" y="368300"/>
                  </a:cubicBezTo>
                  <a:cubicBezTo>
                    <a:pt x="210890" y="378495"/>
                    <a:pt x="234072" y="382629"/>
                    <a:pt x="254000" y="393700"/>
                  </a:cubicBezTo>
                  <a:cubicBezTo>
                    <a:pt x="397357" y="473343"/>
                    <a:pt x="188922" y="386561"/>
                    <a:pt x="381000" y="482600"/>
                  </a:cubicBezTo>
                  <a:cubicBezTo>
                    <a:pt x="396612" y="490406"/>
                    <a:pt x="414867" y="491067"/>
                    <a:pt x="431800" y="495300"/>
                  </a:cubicBezTo>
                  <a:cubicBezTo>
                    <a:pt x="465667" y="520700"/>
                    <a:pt x="498177" y="548018"/>
                    <a:pt x="533400" y="571500"/>
                  </a:cubicBezTo>
                  <a:cubicBezTo>
                    <a:pt x="546100" y="579967"/>
                    <a:pt x="559080" y="588028"/>
                    <a:pt x="571500" y="596900"/>
                  </a:cubicBezTo>
                  <a:cubicBezTo>
                    <a:pt x="588724" y="609203"/>
                    <a:pt x="608238" y="619180"/>
                    <a:pt x="622300" y="635000"/>
                  </a:cubicBezTo>
                  <a:cubicBezTo>
                    <a:pt x="642581" y="657816"/>
                    <a:pt x="651514" y="689614"/>
                    <a:pt x="673100" y="711200"/>
                  </a:cubicBezTo>
                  <a:cubicBezTo>
                    <a:pt x="701187" y="739287"/>
                    <a:pt x="718919" y="752037"/>
                    <a:pt x="736600" y="787400"/>
                  </a:cubicBezTo>
                  <a:cubicBezTo>
                    <a:pt x="742587" y="799374"/>
                    <a:pt x="745067" y="812800"/>
                    <a:pt x="749300" y="825500"/>
                  </a:cubicBezTo>
                  <a:cubicBezTo>
                    <a:pt x="757767" y="812800"/>
                    <a:pt x="767874" y="801052"/>
                    <a:pt x="774700" y="787400"/>
                  </a:cubicBezTo>
                  <a:cubicBezTo>
                    <a:pt x="780687" y="775426"/>
                    <a:pt x="780305" y="760652"/>
                    <a:pt x="787400" y="749300"/>
                  </a:cubicBezTo>
                  <a:cubicBezTo>
                    <a:pt x="801766" y="726314"/>
                    <a:pt x="821267" y="706967"/>
                    <a:pt x="838200" y="685800"/>
                  </a:cubicBezTo>
                  <a:cubicBezTo>
                    <a:pt x="867505" y="597886"/>
                    <a:pt x="826333" y="695412"/>
                    <a:pt x="889000" y="622300"/>
                  </a:cubicBezTo>
                  <a:cubicBezTo>
                    <a:pt x="905064" y="603558"/>
                    <a:pt x="912289" y="578547"/>
                    <a:pt x="927100" y="558800"/>
                  </a:cubicBezTo>
                  <a:cubicBezTo>
                    <a:pt x="951124" y="526768"/>
                    <a:pt x="1001347" y="493834"/>
                    <a:pt x="1028700" y="469900"/>
                  </a:cubicBezTo>
                  <a:cubicBezTo>
                    <a:pt x="1072352" y="431705"/>
                    <a:pt x="1073324" y="414236"/>
                    <a:pt x="1130300" y="381000"/>
                  </a:cubicBezTo>
                  <a:cubicBezTo>
                    <a:pt x="1158148" y="364755"/>
                    <a:pt x="1190364" y="357318"/>
                    <a:pt x="1219200" y="342900"/>
                  </a:cubicBezTo>
                  <a:cubicBezTo>
                    <a:pt x="1249727" y="327636"/>
                    <a:pt x="1277111" y="306403"/>
                    <a:pt x="1308100" y="292100"/>
                  </a:cubicBezTo>
                  <a:cubicBezTo>
                    <a:pt x="1332410" y="280880"/>
                    <a:pt x="1359231" y="276101"/>
                    <a:pt x="1384300" y="266700"/>
                  </a:cubicBezTo>
                  <a:cubicBezTo>
                    <a:pt x="1426991" y="250691"/>
                    <a:pt x="1467369" y="228103"/>
                    <a:pt x="1511300" y="215900"/>
                  </a:cubicBezTo>
                  <a:cubicBezTo>
                    <a:pt x="1544185" y="206765"/>
                    <a:pt x="1579033" y="207433"/>
                    <a:pt x="1612900" y="203200"/>
                  </a:cubicBezTo>
                  <a:cubicBezTo>
                    <a:pt x="1724130" y="162753"/>
                    <a:pt x="1883672" y="99923"/>
                    <a:pt x="1993900" y="88900"/>
                  </a:cubicBezTo>
                  <a:lnTo>
                    <a:pt x="2235200" y="63500"/>
                  </a:lnTo>
                  <a:cubicBezTo>
                    <a:pt x="2401222" y="42747"/>
                    <a:pt x="2254543" y="60276"/>
                    <a:pt x="2387600" y="38100"/>
                  </a:cubicBezTo>
                  <a:cubicBezTo>
                    <a:pt x="2417127" y="33179"/>
                    <a:pt x="2446867" y="29633"/>
                    <a:pt x="2476500" y="25400"/>
                  </a:cubicBezTo>
                  <a:cubicBezTo>
                    <a:pt x="2489200" y="21167"/>
                    <a:pt x="2501429" y="15095"/>
                    <a:pt x="2514600" y="12700"/>
                  </a:cubicBezTo>
                  <a:cubicBezTo>
                    <a:pt x="2548180" y="6595"/>
                    <a:pt x="2616200" y="0"/>
                    <a:pt x="2616200" y="0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Forme libre 26"/>
            <p:cNvSpPr/>
            <p:nvPr/>
          </p:nvSpPr>
          <p:spPr>
            <a:xfrm>
              <a:off x="539552" y="5517232"/>
              <a:ext cx="277416" cy="200124"/>
            </a:xfrm>
            <a:custGeom>
              <a:avLst/>
              <a:gdLst>
                <a:gd name="connsiteX0" fmla="*/ 0 w 2616200"/>
                <a:gd name="connsiteY0" fmla="*/ 304800 h 825500"/>
                <a:gd name="connsiteX1" fmla="*/ 152400 w 2616200"/>
                <a:gd name="connsiteY1" fmla="*/ 342900 h 825500"/>
                <a:gd name="connsiteX2" fmla="*/ 190500 w 2616200"/>
                <a:gd name="connsiteY2" fmla="*/ 368300 h 825500"/>
                <a:gd name="connsiteX3" fmla="*/ 254000 w 2616200"/>
                <a:gd name="connsiteY3" fmla="*/ 393700 h 825500"/>
                <a:gd name="connsiteX4" fmla="*/ 381000 w 2616200"/>
                <a:gd name="connsiteY4" fmla="*/ 482600 h 825500"/>
                <a:gd name="connsiteX5" fmla="*/ 431800 w 2616200"/>
                <a:gd name="connsiteY5" fmla="*/ 495300 h 825500"/>
                <a:gd name="connsiteX6" fmla="*/ 533400 w 2616200"/>
                <a:gd name="connsiteY6" fmla="*/ 571500 h 825500"/>
                <a:gd name="connsiteX7" fmla="*/ 571500 w 2616200"/>
                <a:gd name="connsiteY7" fmla="*/ 596900 h 825500"/>
                <a:gd name="connsiteX8" fmla="*/ 622300 w 2616200"/>
                <a:gd name="connsiteY8" fmla="*/ 635000 h 825500"/>
                <a:gd name="connsiteX9" fmla="*/ 673100 w 2616200"/>
                <a:gd name="connsiteY9" fmla="*/ 711200 h 825500"/>
                <a:gd name="connsiteX10" fmla="*/ 736600 w 2616200"/>
                <a:gd name="connsiteY10" fmla="*/ 787400 h 825500"/>
                <a:gd name="connsiteX11" fmla="*/ 749300 w 2616200"/>
                <a:gd name="connsiteY11" fmla="*/ 825500 h 825500"/>
                <a:gd name="connsiteX12" fmla="*/ 774700 w 2616200"/>
                <a:gd name="connsiteY12" fmla="*/ 787400 h 825500"/>
                <a:gd name="connsiteX13" fmla="*/ 787400 w 2616200"/>
                <a:gd name="connsiteY13" fmla="*/ 749300 h 825500"/>
                <a:gd name="connsiteX14" fmla="*/ 838200 w 2616200"/>
                <a:gd name="connsiteY14" fmla="*/ 685800 h 825500"/>
                <a:gd name="connsiteX15" fmla="*/ 889000 w 2616200"/>
                <a:gd name="connsiteY15" fmla="*/ 622300 h 825500"/>
                <a:gd name="connsiteX16" fmla="*/ 927100 w 2616200"/>
                <a:gd name="connsiteY16" fmla="*/ 558800 h 825500"/>
                <a:gd name="connsiteX17" fmla="*/ 1028700 w 2616200"/>
                <a:gd name="connsiteY17" fmla="*/ 469900 h 825500"/>
                <a:gd name="connsiteX18" fmla="*/ 1130300 w 2616200"/>
                <a:gd name="connsiteY18" fmla="*/ 381000 h 825500"/>
                <a:gd name="connsiteX19" fmla="*/ 1219200 w 2616200"/>
                <a:gd name="connsiteY19" fmla="*/ 342900 h 825500"/>
                <a:gd name="connsiteX20" fmla="*/ 1308100 w 2616200"/>
                <a:gd name="connsiteY20" fmla="*/ 292100 h 825500"/>
                <a:gd name="connsiteX21" fmla="*/ 1384300 w 2616200"/>
                <a:gd name="connsiteY21" fmla="*/ 266700 h 825500"/>
                <a:gd name="connsiteX22" fmla="*/ 1511300 w 2616200"/>
                <a:gd name="connsiteY22" fmla="*/ 215900 h 825500"/>
                <a:gd name="connsiteX23" fmla="*/ 1612900 w 2616200"/>
                <a:gd name="connsiteY23" fmla="*/ 203200 h 825500"/>
                <a:gd name="connsiteX24" fmla="*/ 1993900 w 2616200"/>
                <a:gd name="connsiteY24" fmla="*/ 88900 h 825500"/>
                <a:gd name="connsiteX25" fmla="*/ 2235200 w 2616200"/>
                <a:gd name="connsiteY25" fmla="*/ 63500 h 825500"/>
                <a:gd name="connsiteX26" fmla="*/ 2387600 w 2616200"/>
                <a:gd name="connsiteY26" fmla="*/ 38100 h 825500"/>
                <a:gd name="connsiteX27" fmla="*/ 2476500 w 2616200"/>
                <a:gd name="connsiteY27" fmla="*/ 25400 h 825500"/>
                <a:gd name="connsiteX28" fmla="*/ 2514600 w 2616200"/>
                <a:gd name="connsiteY28" fmla="*/ 12700 h 825500"/>
                <a:gd name="connsiteX29" fmla="*/ 2616200 w 2616200"/>
                <a:gd name="connsiteY29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616200" h="825500">
                  <a:moveTo>
                    <a:pt x="0" y="304800"/>
                  </a:moveTo>
                  <a:cubicBezTo>
                    <a:pt x="50800" y="317500"/>
                    <a:pt x="102724" y="326341"/>
                    <a:pt x="152400" y="342900"/>
                  </a:cubicBezTo>
                  <a:cubicBezTo>
                    <a:pt x="166880" y="347727"/>
                    <a:pt x="176848" y="361474"/>
                    <a:pt x="190500" y="368300"/>
                  </a:cubicBezTo>
                  <a:cubicBezTo>
                    <a:pt x="210890" y="378495"/>
                    <a:pt x="234072" y="382629"/>
                    <a:pt x="254000" y="393700"/>
                  </a:cubicBezTo>
                  <a:cubicBezTo>
                    <a:pt x="397357" y="473343"/>
                    <a:pt x="188922" y="386561"/>
                    <a:pt x="381000" y="482600"/>
                  </a:cubicBezTo>
                  <a:cubicBezTo>
                    <a:pt x="396612" y="490406"/>
                    <a:pt x="414867" y="491067"/>
                    <a:pt x="431800" y="495300"/>
                  </a:cubicBezTo>
                  <a:cubicBezTo>
                    <a:pt x="465667" y="520700"/>
                    <a:pt x="498177" y="548018"/>
                    <a:pt x="533400" y="571500"/>
                  </a:cubicBezTo>
                  <a:cubicBezTo>
                    <a:pt x="546100" y="579967"/>
                    <a:pt x="559080" y="588028"/>
                    <a:pt x="571500" y="596900"/>
                  </a:cubicBezTo>
                  <a:cubicBezTo>
                    <a:pt x="588724" y="609203"/>
                    <a:pt x="608238" y="619180"/>
                    <a:pt x="622300" y="635000"/>
                  </a:cubicBezTo>
                  <a:cubicBezTo>
                    <a:pt x="642581" y="657816"/>
                    <a:pt x="651514" y="689614"/>
                    <a:pt x="673100" y="711200"/>
                  </a:cubicBezTo>
                  <a:cubicBezTo>
                    <a:pt x="701187" y="739287"/>
                    <a:pt x="718919" y="752037"/>
                    <a:pt x="736600" y="787400"/>
                  </a:cubicBezTo>
                  <a:cubicBezTo>
                    <a:pt x="742587" y="799374"/>
                    <a:pt x="745067" y="812800"/>
                    <a:pt x="749300" y="825500"/>
                  </a:cubicBezTo>
                  <a:cubicBezTo>
                    <a:pt x="757767" y="812800"/>
                    <a:pt x="767874" y="801052"/>
                    <a:pt x="774700" y="787400"/>
                  </a:cubicBezTo>
                  <a:cubicBezTo>
                    <a:pt x="780687" y="775426"/>
                    <a:pt x="780305" y="760652"/>
                    <a:pt x="787400" y="749300"/>
                  </a:cubicBezTo>
                  <a:cubicBezTo>
                    <a:pt x="801766" y="726314"/>
                    <a:pt x="821267" y="706967"/>
                    <a:pt x="838200" y="685800"/>
                  </a:cubicBezTo>
                  <a:cubicBezTo>
                    <a:pt x="867505" y="597886"/>
                    <a:pt x="826333" y="695412"/>
                    <a:pt x="889000" y="622300"/>
                  </a:cubicBezTo>
                  <a:cubicBezTo>
                    <a:pt x="905064" y="603558"/>
                    <a:pt x="912289" y="578547"/>
                    <a:pt x="927100" y="558800"/>
                  </a:cubicBezTo>
                  <a:cubicBezTo>
                    <a:pt x="951124" y="526768"/>
                    <a:pt x="1001347" y="493834"/>
                    <a:pt x="1028700" y="469900"/>
                  </a:cubicBezTo>
                  <a:cubicBezTo>
                    <a:pt x="1072352" y="431705"/>
                    <a:pt x="1073324" y="414236"/>
                    <a:pt x="1130300" y="381000"/>
                  </a:cubicBezTo>
                  <a:cubicBezTo>
                    <a:pt x="1158148" y="364755"/>
                    <a:pt x="1190364" y="357318"/>
                    <a:pt x="1219200" y="342900"/>
                  </a:cubicBezTo>
                  <a:cubicBezTo>
                    <a:pt x="1249727" y="327636"/>
                    <a:pt x="1277111" y="306403"/>
                    <a:pt x="1308100" y="292100"/>
                  </a:cubicBezTo>
                  <a:cubicBezTo>
                    <a:pt x="1332410" y="280880"/>
                    <a:pt x="1359231" y="276101"/>
                    <a:pt x="1384300" y="266700"/>
                  </a:cubicBezTo>
                  <a:cubicBezTo>
                    <a:pt x="1426991" y="250691"/>
                    <a:pt x="1467369" y="228103"/>
                    <a:pt x="1511300" y="215900"/>
                  </a:cubicBezTo>
                  <a:cubicBezTo>
                    <a:pt x="1544185" y="206765"/>
                    <a:pt x="1579033" y="207433"/>
                    <a:pt x="1612900" y="203200"/>
                  </a:cubicBezTo>
                  <a:cubicBezTo>
                    <a:pt x="1724130" y="162753"/>
                    <a:pt x="1883672" y="99923"/>
                    <a:pt x="1993900" y="88900"/>
                  </a:cubicBezTo>
                  <a:lnTo>
                    <a:pt x="2235200" y="63500"/>
                  </a:lnTo>
                  <a:cubicBezTo>
                    <a:pt x="2401222" y="42747"/>
                    <a:pt x="2254543" y="60276"/>
                    <a:pt x="2387600" y="38100"/>
                  </a:cubicBezTo>
                  <a:cubicBezTo>
                    <a:pt x="2417127" y="33179"/>
                    <a:pt x="2446867" y="29633"/>
                    <a:pt x="2476500" y="25400"/>
                  </a:cubicBezTo>
                  <a:cubicBezTo>
                    <a:pt x="2489200" y="21167"/>
                    <a:pt x="2501429" y="15095"/>
                    <a:pt x="2514600" y="12700"/>
                  </a:cubicBezTo>
                  <a:cubicBezTo>
                    <a:pt x="2548180" y="6595"/>
                    <a:pt x="2616200" y="0"/>
                    <a:pt x="2616200" y="0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10987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FF0000">
                  <a:alpha val="61000"/>
                </a:srgb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561523" y="1556792"/>
            <a:ext cx="2498309" cy="446449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4" name="Groupe 43"/>
          <p:cNvGrpSpPr/>
          <p:nvPr/>
        </p:nvGrpSpPr>
        <p:grpSpPr>
          <a:xfrm>
            <a:off x="683568" y="1709193"/>
            <a:ext cx="2249816" cy="4057738"/>
            <a:chOff x="683568" y="1709193"/>
            <a:chExt cx="2249816" cy="4057738"/>
          </a:xfrm>
          <a:solidFill>
            <a:schemeClr val="accent6">
              <a:lumMod val="20000"/>
              <a:lumOff val="80000"/>
              <a:alpha val="74902"/>
            </a:schemeClr>
          </a:solidFill>
        </p:grpSpPr>
        <p:sp>
          <p:nvSpPr>
            <p:cNvPr id="43" name="Rectangle à coins arrondis 42"/>
            <p:cNvSpPr/>
            <p:nvPr/>
          </p:nvSpPr>
          <p:spPr>
            <a:xfrm>
              <a:off x="688436" y="4850110"/>
              <a:ext cx="2244948" cy="916821"/>
            </a:xfrm>
            <a:prstGeom prst="roundRect">
              <a:avLst>
                <a:gd name="adj" fmla="val 29134"/>
              </a:avLst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à coins arrondis 39"/>
            <p:cNvSpPr/>
            <p:nvPr/>
          </p:nvSpPr>
          <p:spPr>
            <a:xfrm>
              <a:off x="688436" y="3429001"/>
              <a:ext cx="2244948" cy="1306017"/>
            </a:xfrm>
            <a:prstGeom prst="roundRect">
              <a:avLst>
                <a:gd name="adj" fmla="val 23231"/>
              </a:avLst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à coins arrondis 27"/>
            <p:cNvSpPr/>
            <p:nvPr/>
          </p:nvSpPr>
          <p:spPr>
            <a:xfrm>
              <a:off x="683568" y="1709193"/>
              <a:ext cx="2244948" cy="1618208"/>
            </a:xfrm>
            <a:prstGeom prst="roundRect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66416" y="274222"/>
            <a:ext cx="7416824" cy="1066130"/>
          </a:xfrm>
        </p:spPr>
        <p:txBody>
          <a:bodyPr>
            <a:normAutofit/>
          </a:bodyPr>
          <a:lstStyle/>
          <a:p>
            <a:pPr algn="r"/>
            <a:r>
              <a:rPr lang="fr-FR" sz="4000" b="1" smtClean="0"/>
              <a:t>Une application pour la santé</a:t>
            </a:r>
            <a:endParaRPr lang="fr-FR" sz="320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3563888" y="1762938"/>
            <a:ext cx="49385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Une application qui aide le consommateur à améliorer ses habitudes de consommation</a:t>
            </a:r>
          </a:p>
          <a:p>
            <a:endParaRPr lang="fr-FR"/>
          </a:p>
          <a:p>
            <a:r>
              <a:rPr lang="fr-FR" b="1" smtClean="0">
                <a:latin typeface="+mj-lt"/>
              </a:rPr>
              <a:t>Fonction 1 </a:t>
            </a:r>
            <a:r>
              <a:rPr lang="fr-FR" smtClean="0"/>
              <a:t>: score quotidien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Liste des produits consommés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Evaluation des apports quotidiens</a:t>
            </a:r>
          </a:p>
          <a:p>
            <a:endParaRPr lang="fr-FR"/>
          </a:p>
          <a:p>
            <a:r>
              <a:rPr lang="fr-FR" smtClean="0">
                <a:latin typeface="+mj-lt"/>
              </a:rPr>
              <a:t>Fonction 2 </a:t>
            </a:r>
            <a:r>
              <a:rPr lang="fr-FR" smtClean="0"/>
              <a:t>: recommandations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Liste des axes à améliorer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Navigateur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des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produit à remplacer</a:t>
            </a:r>
          </a:p>
          <a:p>
            <a:endParaRPr lang="fr-FR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>
                <a:latin typeface="+mj-lt"/>
              </a:rPr>
              <a:t>Fonction </a:t>
            </a:r>
            <a:r>
              <a:rPr lang="fr-FR" smtClean="0">
                <a:latin typeface="+mj-lt"/>
              </a:rPr>
              <a:t>3 </a:t>
            </a:r>
            <a:r>
              <a:rPr lang="fr-FR"/>
              <a:t>: </a:t>
            </a:r>
            <a:r>
              <a:rPr lang="fr-FR" smtClean="0"/>
              <a:t>statistiques</a:t>
            </a:r>
            <a:endParaRPr lang="fr-FR"/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Archivage des entrées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Affichage graphique</a:t>
            </a:r>
            <a:endParaRPr lang="fr-FR" smtClean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</a:t>
            </a:fld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755576" y="2132856"/>
            <a:ext cx="15121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smtClean="0"/>
              <a:t>120 g muesli</a:t>
            </a:r>
          </a:p>
          <a:p>
            <a:r>
              <a:rPr lang="fr-FR" sz="1100" smtClean="0"/>
              <a:t>,,,</a:t>
            </a:r>
          </a:p>
          <a:p>
            <a:r>
              <a:rPr lang="fr-FR" sz="1100" smtClean="0"/>
              <a:t>200 g steak haché</a:t>
            </a:r>
          </a:p>
          <a:p>
            <a:r>
              <a:rPr lang="fr-FR" sz="1100" smtClean="0"/>
              <a:t>250 g pâtes cuites</a:t>
            </a:r>
          </a:p>
          <a:p>
            <a:endParaRPr lang="fr-FR" sz="1100" smtClean="0"/>
          </a:p>
          <a:p>
            <a:r>
              <a:rPr lang="fr-FR" sz="1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 + ajoutez un aliment</a:t>
            </a:r>
            <a:endParaRPr lang="fr-FR" sz="1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827584" y="1772816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smtClean="0"/>
              <a:t>1 Mon score quotidien</a:t>
            </a:r>
            <a:endParaRPr lang="fr-FR" sz="1400" b="1"/>
          </a:p>
        </p:txBody>
      </p:sp>
      <p:sp>
        <p:nvSpPr>
          <p:cNvPr id="21" name="ZoneTexte 20"/>
          <p:cNvSpPr txBox="1"/>
          <p:nvPr/>
        </p:nvSpPr>
        <p:spPr>
          <a:xfrm>
            <a:off x="827351" y="3429001"/>
            <a:ext cx="1966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smtClean="0"/>
              <a:t>2 Mes objectifs</a:t>
            </a:r>
            <a:endParaRPr lang="fr-FR" sz="1400" b="1"/>
          </a:p>
        </p:txBody>
      </p:sp>
      <p:sp>
        <p:nvSpPr>
          <p:cNvPr id="22" name="ZoneTexte 21"/>
          <p:cNvSpPr txBox="1"/>
          <p:nvPr/>
        </p:nvSpPr>
        <p:spPr>
          <a:xfrm>
            <a:off x="843400" y="4921423"/>
            <a:ext cx="1966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smtClean="0"/>
              <a:t>3 Mon évolution</a:t>
            </a:r>
            <a:endParaRPr lang="fr-FR" sz="1400" b="1"/>
          </a:p>
        </p:txBody>
      </p:sp>
      <p:grpSp>
        <p:nvGrpSpPr>
          <p:cNvPr id="33" name="Groupe 32"/>
          <p:cNvGrpSpPr/>
          <p:nvPr/>
        </p:nvGrpSpPr>
        <p:grpSpPr>
          <a:xfrm>
            <a:off x="2195736" y="2080593"/>
            <a:ext cx="720080" cy="1160259"/>
            <a:chOff x="2195736" y="2080593"/>
            <a:chExt cx="720080" cy="1219631"/>
          </a:xfrm>
        </p:grpSpPr>
        <p:grpSp>
          <p:nvGrpSpPr>
            <p:cNvPr id="18" name="Groupe 17"/>
            <p:cNvGrpSpPr/>
            <p:nvPr/>
          </p:nvGrpSpPr>
          <p:grpSpPr>
            <a:xfrm>
              <a:off x="2313167" y="2080593"/>
              <a:ext cx="458633" cy="1219631"/>
              <a:chOff x="2074580" y="2072973"/>
              <a:chExt cx="528418" cy="1256733"/>
            </a:xfrm>
          </p:grpSpPr>
          <p:sp>
            <p:nvSpPr>
              <p:cNvPr id="16" name="Ellipse 15"/>
              <p:cNvSpPr/>
              <p:nvPr/>
            </p:nvSpPr>
            <p:spPr>
              <a:xfrm>
                <a:off x="2074580" y="2072973"/>
                <a:ext cx="526492" cy="412303"/>
              </a:xfrm>
              <a:prstGeom prst="ellipse">
                <a:avLst/>
              </a:prstGeom>
              <a:solidFill>
                <a:srgbClr val="FF0000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Ellipse 29"/>
              <p:cNvSpPr/>
              <p:nvPr/>
            </p:nvSpPr>
            <p:spPr>
              <a:xfrm>
                <a:off x="2076506" y="2492896"/>
                <a:ext cx="526492" cy="41230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Ellipse 30"/>
              <p:cNvSpPr/>
              <p:nvPr/>
            </p:nvSpPr>
            <p:spPr>
              <a:xfrm>
                <a:off x="2074580" y="2917403"/>
                <a:ext cx="526492" cy="412303"/>
              </a:xfrm>
              <a:prstGeom prst="ellipse">
                <a:avLst/>
              </a:prstGeom>
              <a:solidFill>
                <a:srgbClr val="00B050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4" name="Rectangle à coins arrondis 13"/>
            <p:cNvSpPr/>
            <p:nvPr/>
          </p:nvSpPr>
          <p:spPr>
            <a:xfrm>
              <a:off x="2195736" y="2093237"/>
              <a:ext cx="720080" cy="1191747"/>
            </a:xfrm>
            <a:prstGeom prst="round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énergie</a:t>
              </a:r>
              <a:r>
                <a:rPr lang="fr-FR" sz="105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 </a:t>
              </a:r>
            </a:p>
            <a:p>
              <a:pPr algn="ctr"/>
              <a:r>
                <a:rPr lang="fr-FR" sz="105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110%</a:t>
              </a:r>
            </a:p>
            <a:p>
              <a:pPr algn="ctr"/>
              <a:endParaRPr lang="fr-FR" sz="500" smtClean="0">
                <a:solidFill>
                  <a:schemeClr val="bg1"/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fr-FR" sz="1050" b="1" err="1">
                  <a:solidFill>
                    <a:schemeClr val="bg1"/>
                  </a:solidFill>
                  <a:latin typeface="Agency FB" panose="020B0503020202020204" pitchFamily="34" charset="0"/>
                </a:rPr>
                <a:t>f</a:t>
              </a:r>
              <a:r>
                <a:rPr lang="fr-FR" sz="1050" b="1" err="1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r.lég</a:t>
              </a:r>
              <a:r>
                <a:rPr lang="fr-FR" sz="1050" b="1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.</a:t>
              </a:r>
            </a:p>
            <a:p>
              <a:pPr algn="ctr"/>
              <a:r>
                <a:rPr lang="fr-FR" sz="105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57%   </a:t>
              </a:r>
              <a:endParaRPr lang="fr-FR" sz="1050" b="1">
                <a:solidFill>
                  <a:schemeClr val="bg1"/>
                </a:solidFill>
                <a:latin typeface="Agency FB" panose="020B0503020202020204" pitchFamily="34" charset="0"/>
              </a:endParaRPr>
            </a:p>
            <a:p>
              <a:pPr algn="ctr"/>
              <a:endParaRPr lang="fr-FR" sz="500" b="1" smtClean="0">
                <a:solidFill>
                  <a:schemeClr val="bg1"/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fr-FR" sz="1050" b="1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sel</a:t>
              </a:r>
            </a:p>
            <a:p>
              <a:pPr algn="ctr"/>
              <a:r>
                <a:rPr lang="fr-FR" sz="105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85%</a:t>
              </a:r>
            </a:p>
          </p:txBody>
        </p:sp>
      </p:grpSp>
      <p:grpSp>
        <p:nvGrpSpPr>
          <p:cNvPr id="32" name="Groupe 31"/>
          <p:cNvGrpSpPr/>
          <p:nvPr/>
        </p:nvGrpSpPr>
        <p:grpSpPr>
          <a:xfrm>
            <a:off x="855418" y="3717381"/>
            <a:ext cx="1988390" cy="969496"/>
            <a:chOff x="544823" y="3923531"/>
            <a:chExt cx="1988390" cy="969496"/>
          </a:xfrm>
        </p:grpSpPr>
        <p:sp>
          <p:nvSpPr>
            <p:cNvPr id="20" name="ZoneTexte 19"/>
            <p:cNvSpPr txBox="1"/>
            <p:nvPr/>
          </p:nvSpPr>
          <p:spPr>
            <a:xfrm>
              <a:off x="544823" y="3923531"/>
              <a:ext cx="1988390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100" smtClean="0"/>
                <a:t>Augmenter les fibres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fr-FR" sz="300" smtClean="0"/>
            </a:p>
            <a:p>
              <a:r>
                <a:rPr lang="fr-FR" sz="1100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- Remplacer    + Augmenter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fr-FR" sz="700" smtClean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100" smtClean="0"/>
                <a:t>Diminuer l’énergie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fr-FR" sz="300" smtClean="0"/>
            </a:p>
            <a:p>
              <a:r>
                <a:rPr lang="fr-FR" sz="110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- Remplacer   </a:t>
              </a:r>
              <a:r>
                <a:rPr lang="fr-FR" sz="1100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 + Augmenter</a:t>
              </a:r>
              <a:endParaRPr lang="fr-FR" sz="1100">
                <a:latin typeface="Yu Gothic Light" panose="020B0300000000000000" pitchFamily="34" charset="-128"/>
                <a:ea typeface="Yu Gothic Light" panose="020B0300000000000000" pitchFamily="34" charset="-128"/>
              </a:endParaRPr>
            </a:p>
          </p:txBody>
        </p:sp>
        <p:grpSp>
          <p:nvGrpSpPr>
            <p:cNvPr id="29" name="Groupe 28"/>
            <p:cNvGrpSpPr/>
            <p:nvPr/>
          </p:nvGrpSpPr>
          <p:grpSpPr>
            <a:xfrm>
              <a:off x="559109" y="4164975"/>
              <a:ext cx="1822171" cy="203304"/>
              <a:chOff x="559109" y="4257700"/>
              <a:chExt cx="1822171" cy="203304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559109" y="4258960"/>
                <a:ext cx="886067" cy="202044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495213" y="4257700"/>
                <a:ext cx="886067" cy="202044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6" name="Groupe 35"/>
            <p:cNvGrpSpPr/>
            <p:nvPr/>
          </p:nvGrpSpPr>
          <p:grpSpPr>
            <a:xfrm>
              <a:off x="559109" y="4639424"/>
              <a:ext cx="1822171" cy="203304"/>
              <a:chOff x="559109" y="4229353"/>
              <a:chExt cx="1822171" cy="203304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559109" y="4230613"/>
                <a:ext cx="886067" cy="202044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1495213" y="4229353"/>
                <a:ext cx="886067" cy="202044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35" name="Rectangle 34"/>
          <p:cNvSpPr/>
          <p:nvPr/>
        </p:nvSpPr>
        <p:spPr>
          <a:xfrm>
            <a:off x="877155" y="5308520"/>
            <a:ext cx="435581" cy="26161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1100" smtClean="0"/>
              <a:t>GO</a:t>
            </a:r>
            <a:endParaRPr lang="fr-FR"/>
          </a:p>
        </p:txBody>
      </p:sp>
      <p:sp>
        <p:nvSpPr>
          <p:cNvPr id="45" name="Rectangle 44"/>
          <p:cNvSpPr/>
          <p:nvPr/>
        </p:nvSpPr>
        <p:spPr>
          <a:xfrm>
            <a:off x="1403648" y="5229200"/>
            <a:ext cx="1724733" cy="432000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171450" indent="-17145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q"/>
            </a:pPr>
            <a:r>
              <a:rPr lang="fr-FR" sz="1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énergie</a:t>
            </a:r>
          </a:p>
          <a:p>
            <a:pPr marL="171450" indent="-17145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q"/>
            </a:pPr>
            <a:r>
              <a:rPr lang="fr-FR" sz="1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fibres</a:t>
            </a:r>
          </a:p>
          <a:p>
            <a:pPr marL="171450" indent="-17145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q"/>
            </a:pPr>
            <a:r>
              <a:rPr lang="fr-FR" sz="1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sel</a:t>
            </a:r>
          </a:p>
          <a:p>
            <a:pPr marL="171450" indent="-17145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q"/>
            </a:pPr>
            <a:r>
              <a:rPr lang="fr-FR" sz="1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sucre</a:t>
            </a:r>
          </a:p>
        </p:txBody>
      </p:sp>
    </p:spTree>
    <p:extLst>
      <p:ext uri="{BB962C8B-B14F-4D97-AF65-F5344CB8AC3E}">
        <p14:creationId xmlns:p14="http://schemas.microsoft.com/office/powerpoint/2010/main" val="287172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81708" y="274638"/>
            <a:ext cx="7488832" cy="1066130"/>
          </a:xfrm>
        </p:spPr>
        <p:txBody>
          <a:bodyPr>
            <a:normAutofit/>
          </a:bodyPr>
          <a:lstStyle/>
          <a:p>
            <a:pPr algn="r"/>
            <a:r>
              <a:rPr lang="fr-FR" sz="4000" b="1" smtClean="0"/>
              <a:t>Cahier des charges</a:t>
            </a:r>
            <a:endParaRPr lang="fr-FR" sz="320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601964" y="2039738"/>
            <a:ext cx="39304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>
                <a:latin typeface="+mj-lt"/>
              </a:rPr>
              <a:t>Une base de donnée propre</a:t>
            </a:r>
          </a:p>
          <a:p>
            <a:endParaRPr lang="fr-FR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sans valeurs aberrantes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sans doublons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s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ans valeurs manquantes</a:t>
            </a:r>
          </a:p>
          <a:p>
            <a:endParaRPr lang="fr-FR" smtClean="0"/>
          </a:p>
          <a:p>
            <a:endParaRPr lang="fr-FR"/>
          </a:p>
          <a:p>
            <a:r>
              <a:rPr lang="fr-FR" smtClean="0">
                <a:latin typeface="+mj-lt"/>
              </a:rPr>
              <a:t>Un contenu adapté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smtClean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d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es produits </a:t>
            </a:r>
            <a:r>
              <a:rPr lang="fr-FR" u="sng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identifiables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des catégories </a:t>
            </a:r>
            <a:r>
              <a:rPr lang="fr-FR" u="sng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pertinentes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des données </a:t>
            </a:r>
            <a:r>
              <a:rPr lang="fr-FR" u="sng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chiffrées utiles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4</a:t>
            </a:fld>
            <a:endParaRPr lang="fr-FR"/>
          </a:p>
        </p:txBody>
      </p:sp>
      <p:grpSp>
        <p:nvGrpSpPr>
          <p:cNvPr id="9" name="Groupe 8"/>
          <p:cNvGrpSpPr/>
          <p:nvPr/>
        </p:nvGrpSpPr>
        <p:grpSpPr>
          <a:xfrm>
            <a:off x="1053499" y="1700807"/>
            <a:ext cx="2498309" cy="1080120"/>
            <a:chOff x="561523" y="1556792"/>
            <a:chExt cx="2498309" cy="1080120"/>
          </a:xfrm>
        </p:grpSpPr>
        <p:sp>
          <p:nvSpPr>
            <p:cNvPr id="42" name="Rectangle à coins arrondis 41"/>
            <p:cNvSpPr/>
            <p:nvPr/>
          </p:nvSpPr>
          <p:spPr>
            <a:xfrm>
              <a:off x="561523" y="1556792"/>
              <a:ext cx="2498309" cy="108012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952073" y="1890594"/>
              <a:ext cx="17172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smtClean="0">
                  <a:latin typeface="Yu Gothic UI" panose="020B0500000000000000" pitchFamily="34" charset="-128"/>
                  <a:ea typeface="Yu Gothic UI" panose="020B0500000000000000" pitchFamily="34" charset="-128"/>
                </a:rPr>
                <a:t>Nettoyage</a:t>
              </a:r>
              <a:endParaRPr lang="fr-FR" sz="240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46" name="Groupe 45"/>
          <p:cNvGrpSpPr/>
          <p:nvPr/>
        </p:nvGrpSpPr>
        <p:grpSpPr>
          <a:xfrm>
            <a:off x="1026859" y="3170730"/>
            <a:ext cx="2498309" cy="1080120"/>
            <a:chOff x="561523" y="1556792"/>
            <a:chExt cx="2498309" cy="1080120"/>
          </a:xfrm>
        </p:grpSpPr>
        <p:sp>
          <p:nvSpPr>
            <p:cNvPr id="47" name="Rectangle à coins arrondis 46"/>
            <p:cNvSpPr/>
            <p:nvPr/>
          </p:nvSpPr>
          <p:spPr>
            <a:xfrm>
              <a:off x="561523" y="1556792"/>
              <a:ext cx="2498309" cy="108012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952073" y="1890594"/>
              <a:ext cx="17172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smtClean="0">
                  <a:latin typeface="Yu Gothic UI" panose="020B0500000000000000" pitchFamily="34" charset="-128"/>
                  <a:ea typeface="Yu Gothic UI" panose="020B0500000000000000" pitchFamily="34" charset="-128"/>
                </a:rPr>
                <a:t>Analyse</a:t>
              </a:r>
              <a:endParaRPr lang="fr-FR" sz="240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49" name="Groupe 48"/>
          <p:cNvGrpSpPr/>
          <p:nvPr/>
        </p:nvGrpSpPr>
        <p:grpSpPr>
          <a:xfrm>
            <a:off x="1026859" y="4610472"/>
            <a:ext cx="2498309" cy="1266800"/>
            <a:chOff x="561523" y="1556793"/>
            <a:chExt cx="2498309" cy="943808"/>
          </a:xfrm>
        </p:grpSpPr>
        <p:sp>
          <p:nvSpPr>
            <p:cNvPr id="50" name="Rectangle à coins arrondis 49"/>
            <p:cNvSpPr/>
            <p:nvPr/>
          </p:nvSpPr>
          <p:spPr>
            <a:xfrm>
              <a:off x="561523" y="1556793"/>
              <a:ext cx="2498309" cy="94380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952073" y="1711675"/>
              <a:ext cx="1717207" cy="619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smtClean="0">
                  <a:latin typeface="Yu Gothic UI" panose="020B0500000000000000" pitchFamily="34" charset="-128"/>
                  <a:ea typeface="Yu Gothic UI" panose="020B0500000000000000" pitchFamily="34" charset="-128"/>
                </a:rPr>
                <a:t>Ajustement du projet</a:t>
              </a:r>
              <a:endParaRPr lang="fr-FR" sz="240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sp>
        <p:nvSpPr>
          <p:cNvPr id="12" name="Flèche vers le bas 11"/>
          <p:cNvSpPr/>
          <p:nvPr/>
        </p:nvSpPr>
        <p:spPr>
          <a:xfrm>
            <a:off x="2158637" y="2869664"/>
            <a:ext cx="288032" cy="245787"/>
          </a:xfrm>
          <a:prstGeom prst="downArrow">
            <a:avLst/>
          </a:prstGeom>
          <a:solidFill>
            <a:srgbClr val="FF000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Flèche vers le bas 51"/>
          <p:cNvSpPr/>
          <p:nvPr/>
        </p:nvSpPr>
        <p:spPr>
          <a:xfrm>
            <a:off x="2158637" y="4313520"/>
            <a:ext cx="288032" cy="245787"/>
          </a:xfrm>
          <a:prstGeom prst="downArrow">
            <a:avLst/>
          </a:prstGeom>
          <a:solidFill>
            <a:srgbClr val="FF000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FF0000">
                  <a:alpha val="61000"/>
                </a:srgb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976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51384" y="274638"/>
            <a:ext cx="7859216" cy="1066130"/>
          </a:xfrm>
        </p:spPr>
        <p:txBody>
          <a:bodyPr>
            <a:normAutofit/>
          </a:bodyPr>
          <a:lstStyle/>
          <a:p>
            <a:pPr algn="r"/>
            <a:r>
              <a:rPr lang="fr-FR" sz="4000" b="1" smtClean="0"/>
              <a:t>Le jeu de données</a:t>
            </a:r>
            <a:endParaRPr lang="fr-FR" sz="320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639626" y="1268760"/>
            <a:ext cx="35003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>
                <a:latin typeface="+mj-lt"/>
              </a:rPr>
              <a:t>Grand jeu de données</a:t>
            </a:r>
            <a:endParaRPr lang="fr-FR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Plus 1,4 millions de lignes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181 colonnes</a:t>
            </a:r>
          </a:p>
          <a:p>
            <a:endParaRPr lang="fr-FR" b="1" smtClean="0">
              <a:latin typeface="+mj-lt"/>
            </a:endParaRPr>
          </a:p>
          <a:p>
            <a:r>
              <a:rPr lang="fr-FR">
                <a:latin typeface="+mj-lt"/>
              </a:rPr>
              <a:t>Beaucoup de valeurs manquantes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Presque 80 % de ‘</a:t>
            </a:r>
            <a:r>
              <a:rPr lang="fr-FR" err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null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’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Des colonnes presque vides</a:t>
            </a:r>
            <a:endParaRPr lang="fr-FR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endParaRPr lang="fr-FR" b="1">
              <a:latin typeface="+mj-lt"/>
            </a:endParaRPr>
          </a:p>
          <a:p>
            <a:r>
              <a:rPr lang="fr-FR" b="1" smtClean="0">
                <a:latin typeface="+mj-lt"/>
              </a:rPr>
              <a:t>Plusieurs types </a:t>
            </a:r>
            <a:r>
              <a:rPr lang="fr-FR" b="1" smtClean="0">
                <a:latin typeface="+mj-lt"/>
              </a:rPr>
              <a:t>de </a:t>
            </a:r>
            <a:r>
              <a:rPr lang="fr-FR" b="1" smtClean="0">
                <a:latin typeface="+mj-lt"/>
              </a:rPr>
              <a:t>variables</a:t>
            </a:r>
            <a:endParaRPr lang="fr-FR" smtClean="0"/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Infos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produit et id.</a:t>
            </a:r>
            <a:endParaRPr lang="fr-FR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Catégories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Listes de catégories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Teneurs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pour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100g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Nombre entiers (additifs, …)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R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atios et scores</a:t>
            </a:r>
            <a:endParaRPr lang="fr-FR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5</a:t>
            </a:fld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/>
          <p:cNvGrpSpPr/>
          <p:nvPr/>
        </p:nvGrpSpPr>
        <p:grpSpPr>
          <a:xfrm>
            <a:off x="4235902" y="1531144"/>
            <a:ext cx="4296538" cy="4618006"/>
            <a:chOff x="395536" y="1323991"/>
            <a:chExt cx="4104456" cy="4769305"/>
          </a:xfrm>
        </p:grpSpPr>
        <p:grpSp>
          <p:nvGrpSpPr>
            <p:cNvPr id="9" name="Groupe 8"/>
            <p:cNvGrpSpPr>
              <a:grpSpLocks noChangeAspect="1"/>
            </p:cNvGrpSpPr>
            <p:nvPr/>
          </p:nvGrpSpPr>
          <p:grpSpPr>
            <a:xfrm>
              <a:off x="395536" y="1323991"/>
              <a:ext cx="4104456" cy="4423205"/>
              <a:chOff x="315155" y="1383817"/>
              <a:chExt cx="4317555" cy="4520722"/>
            </a:xfrm>
          </p:grpSpPr>
          <p:pic>
            <p:nvPicPr>
              <p:cNvPr id="3074" name="Picture 2" descr="C:\Users\Maryse\Documents\o---FORMATION---o\OCR_DS\PROJET 3 - Appli Santé\PROJECT3\NOTEBOOKS\FIG\0_3_missing_vals_2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135" b="51786"/>
              <a:stretch/>
            </p:blipFill>
            <p:spPr bwMode="auto">
              <a:xfrm>
                <a:off x="327372" y="2496810"/>
                <a:ext cx="4305338" cy="1150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5" name="Picture 3" descr="C:\Users\Maryse\Documents\o---FORMATION---o\OCR_DS\PROJET 3 - Appli Santé\PROJECT3\NOTEBOOKS\FIG\0_3_missing_vals_3.pn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784" b="51732"/>
              <a:stretch/>
            </p:blipFill>
            <p:spPr bwMode="auto">
              <a:xfrm>
                <a:off x="324642" y="3633404"/>
                <a:ext cx="4305338" cy="11332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6" name="Picture 4" descr="C:\Users\Maryse\Documents\o---FORMATION---o\OCR_DS\PROJET 3 - Appli Santé\PROJECT3\NOTEBOOKS\FIG\0_3_missing_vals_4.pn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85" b="51262"/>
              <a:stretch/>
            </p:blipFill>
            <p:spPr bwMode="auto">
              <a:xfrm>
                <a:off x="315155" y="4763533"/>
                <a:ext cx="4305338" cy="11410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7" name="Picture 5" descr="C:\Users\Maryse\Documents\o---FORMATION---o\OCR_DS\PROJET 3 - Appli Santé\PROJECT3\NOTEBOOKS\FIG\0_3_missing_vals_1.pn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50" t="7214" r="550" b="51848"/>
              <a:stretch/>
            </p:blipFill>
            <p:spPr bwMode="auto">
              <a:xfrm>
                <a:off x="317637" y="1383817"/>
                <a:ext cx="4305338" cy="11750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741010" y="5754742"/>
              <a:ext cx="340189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600" smtClean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Cartographie des valeurs renseignées</a:t>
              </a:r>
              <a:endParaRPr lang="fr-FR" sz="1600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232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511870"/>
            <a:ext cx="7859216" cy="1066130"/>
          </a:xfrm>
        </p:spPr>
        <p:txBody>
          <a:bodyPr>
            <a:normAutofit fontScale="90000"/>
          </a:bodyPr>
          <a:lstStyle/>
          <a:p>
            <a:pPr algn="r">
              <a:lnSpc>
                <a:spcPct val="150000"/>
              </a:lnSpc>
            </a:pPr>
            <a:r>
              <a:rPr lang="fr-FR" b="1" smtClean="0"/>
              <a:t>Nettoyage</a:t>
            </a:r>
            <a:r>
              <a:rPr lang="fr-FR" sz="4000" b="1" smtClean="0"/>
              <a:t/>
            </a:r>
            <a:br>
              <a:rPr lang="fr-FR" sz="4000" b="1" smtClean="0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0. Les étapes suivies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6</a:t>
            </a:fld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3419872" y="5157192"/>
            <a:ext cx="212701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fr-FR" smtClean="0">
                <a:solidFill>
                  <a:srgbClr val="FF0000"/>
                </a:solidFill>
              </a:rPr>
              <a:t>COMMENTAIRE</a:t>
            </a:r>
            <a:endParaRPr lang="fr-FR">
              <a:solidFill>
                <a:srgbClr val="FF0000"/>
              </a:solidFill>
            </a:endParaRPr>
          </a:p>
        </p:txBody>
      </p:sp>
      <p:grpSp>
        <p:nvGrpSpPr>
          <p:cNvPr id="16" name="Groupe 15"/>
          <p:cNvGrpSpPr/>
          <p:nvPr/>
        </p:nvGrpSpPr>
        <p:grpSpPr>
          <a:xfrm>
            <a:off x="317303" y="2110520"/>
            <a:ext cx="8575177" cy="2527807"/>
            <a:chOff x="173287" y="2110520"/>
            <a:chExt cx="8575177" cy="2527807"/>
          </a:xfrm>
        </p:grpSpPr>
        <p:pic>
          <p:nvPicPr>
            <p:cNvPr id="1041" name="Picture 17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659"/>
            <a:stretch/>
          </p:blipFill>
          <p:spPr bwMode="auto">
            <a:xfrm>
              <a:off x="6676571" y="2110522"/>
              <a:ext cx="2071893" cy="25278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7" name="Picture 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590231" y="1392131"/>
              <a:ext cx="2521769" cy="3958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40" name="Picture 16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397"/>
            <a:stretch/>
          </p:blipFill>
          <p:spPr bwMode="auto">
            <a:xfrm>
              <a:off x="173287" y="2110521"/>
              <a:ext cx="2700563" cy="25217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0544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lèche courbée vers la droite 59"/>
          <p:cNvSpPr/>
          <p:nvPr/>
        </p:nvSpPr>
        <p:spPr>
          <a:xfrm rot="14504287" flipH="1">
            <a:off x="3890081" y="3967260"/>
            <a:ext cx="392334" cy="876764"/>
          </a:xfrm>
          <a:prstGeom prst="curvedRightArrow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6" name="Flèche courbée vers la droite 55"/>
          <p:cNvSpPr/>
          <p:nvPr/>
        </p:nvSpPr>
        <p:spPr>
          <a:xfrm rot="14504287" flipH="1">
            <a:off x="5711247" y="2979823"/>
            <a:ext cx="392334" cy="876764"/>
          </a:xfrm>
          <a:prstGeom prst="curvedRightArrow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2" name="Flèche courbée vers la droite 51"/>
          <p:cNvSpPr/>
          <p:nvPr/>
        </p:nvSpPr>
        <p:spPr>
          <a:xfrm rot="14592495" flipH="1">
            <a:off x="4328136" y="1816519"/>
            <a:ext cx="392334" cy="876764"/>
          </a:xfrm>
          <a:prstGeom prst="curvedRightArrow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511870"/>
            <a:ext cx="7859216" cy="1066130"/>
          </a:xfrm>
        </p:spPr>
        <p:txBody>
          <a:bodyPr>
            <a:normAutofit fontScale="90000"/>
          </a:bodyPr>
          <a:lstStyle/>
          <a:p>
            <a:pPr algn="r">
              <a:lnSpc>
                <a:spcPct val="150000"/>
              </a:lnSpc>
            </a:pPr>
            <a:r>
              <a:rPr lang="fr-FR" b="1"/>
              <a:t>Nettoyage</a:t>
            </a:r>
            <a:r>
              <a:rPr lang="fr-FR" sz="4800" b="1"/>
              <a:t/>
            </a:r>
            <a:br>
              <a:rPr lang="fr-FR" sz="4800" b="1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1. Sélection </a:t>
            </a:r>
            <a:r>
              <a:rPr lang="fr-FR" sz="31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des variables</a:t>
            </a:r>
            <a:endParaRPr lang="fr-FR" sz="320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7</a:t>
            </a:fld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6781067" y="2225769"/>
            <a:ext cx="1604850" cy="923330"/>
          </a:xfrm>
          <a:prstGeom prst="rect">
            <a:avLst/>
          </a:prstGeom>
          <a:solidFill>
            <a:srgbClr val="FFFF00"/>
          </a:solidFill>
          <a:ln w="63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fr-FR" smtClean="0"/>
              <a:t>Colonnes</a:t>
            </a:r>
          </a:p>
          <a:p>
            <a:pPr algn="r"/>
            <a:r>
              <a:rPr lang="fr-FR" smtClean="0"/>
              <a:t>conservées</a:t>
            </a:r>
          </a:p>
          <a:p>
            <a:pPr algn="r"/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44/181</a:t>
            </a:r>
          </a:p>
        </p:txBody>
      </p:sp>
      <p:sp>
        <p:nvSpPr>
          <p:cNvPr id="8" name="AutoShape 5" descr="data:image/png;base64,iVBORw0KGgoAAAANSUhEUgAAA0kAAAEjCAYAAADniUpVAAAABHNCSVQICAgIfAhkiAAAAAlwSFlzAAALEgAACxIB0t1+/AAAADh0RVh0U29mdHdhcmUAbWF0cGxvdGxpYiB2ZXJzaW9uMy4yLjEsIGh0dHA6Ly9tYXRwbG90bGliLm9yZy+j8jraAAAgAElEQVR4nOzdeVwV1fvA8c9lRxAQlUQwAUFWWRREBU1xTc3KJdfUzCz3bLWyFLOvVqam5te0XNNMLfclUsMdFVzKLXHhi1uGGyqCCJzfH/fHBAIubBf0eb9evuTOcuaZuXPvuc+ZM2d0SimFEEIIIYQQQggAjAwdgBBCCCGEEEKUJZIkCSGEEEIIIUQOkiQJIYQQQgghRA6SJAkhhBBCCCFEDpIkCSGEEEIIIUQOkiQJIYQQQgghRA6SJAkh6Nu3LzqdDhcXF0OHcl+TJ0/G1dUVExMTdDodK1euNHRIZcK8efPQ6XTodDoSEhIMHU6+suMbM2bMA5ct6vlY1s6T8vD+FJfysK9lKcbi/u592M/Zo3wehXhSSZIkhAE0bdpUq6QiIyO16QkJCdr06dOnGzDCsufgwYO89dZbJCQk4OjoSGhoKPb29iW6zez3qWnTpiW6naKqWrUqoaGhhIaGYm5ubuhw8pUdn7OzszatJH6oGeI8eRKVh89GeYhRCFF2mRg6ACGedF999RWDBw+mSpUqhg6lRKWnp2NmZlbo9Y8cOaL9vXnzZmrXrl0cYZV76enptGvXjnbt2hk6lPuKiYkple08ynmSkZGBsbExOp2uNEIrNkX9LJW17ZQ3clyEeDLIlSQhDOzmzZt89tlnBc7PeXVp3rx52nQXFxd0Oh19+/bNs9zEiRPp2LEjFSpUwM/Pjx07dnDgwAHq16+PlZUV4eHh/PXXX/lub+XKlXh5eWFhYUF4eHiuH50AUVFRREREYGNjg4WFBaGhoaxZsybfeL/44gteeOEFKlSowHvvvVfgPh4+fJiOHTtSpUoVzMzMcHV15Z133uHWrVuAvktKr169tOU9PT0f2FVm6dKlhIeHU7FiRe04ZHe7iouLo3nz5jg6OmJubo6VlRUhISH88MMP2vo6nY6tW7cCsHXr1jzdc06cOEG3bt1wcHDAzMwMDw8PvvzyS7KysrQykpOT6dmzJ9bW1lSrVo2xY8fSp0+fPN1rMjMz+eqrr/D19cXc3BwbGxsiIiLYvHmztkx0dLQWw+zZs2nWrBkWFhbMmDGjwO5DD3qvQN81zcfHBysrK2xsbPD19eWVV14p8Lhmb8vS0pL09HQAXnrpJXQ6Hf369QP053R2V7eff/5ZO57ZV42y9yVbZGRkgV2OVq9ercXXpEmTAs9buP95krNb07x583B1dcXMzIzk5GQAlixZQoMGDbCyssLKyoqIiAh27tyZq/zt27cTGBiIhYUFQUFB7Nixo9BXwzZu3Ejjxo2188fGxobGjRuzYcMGbZkHfZZ27NhBUFDQA+P5+++/6d+/P05OTpiZmVGzZk1GjhzJnTt3tGVyXnX5/PPPqV69Ok899VS+sT/os5Ht2LFjREREYGlpiZeXF2vXrtXm/e9//+PZZ5+lRo0aWFpaYmlpiZ+fH1OmTEEppS2X/T3Xu3dvRo8ejaOjI5UqVaJXr17cvHmzwONbHDHm/FwtXbqU4OBgzMzMWL9+PQD79u2jffv22NvbY25uTp06dZg7d26u8n/44Qfq1q2LjY0NVlZW1K5dm27dumnnXU4POtdXr15N48aNsba2xsLCgoCAAP773//mOl75ufe8vfe8FkIUQAkhSt0zzzyjAOXm5qZsbW2Vubm5+t///qfOnDmjAAWoadOmKaVUrmlz587VyqhZs6YCVJ8+ffIsZ25urlxdXZWVlZUClIODg6pSpYqqXbu2MjU1VYBq1KiRVlafPn209SwtLZWPj48yMTFRgHr66adVamqqUkqpZcuWKZ1OpwDl7Oys3N3dFaB0Op1atmxZnjjMzMyUjY2N8vPzU2+//Xa+x+Lo0aPK2tpaAcrKykp5e3srIyMjLcbMzEw1duxY5ebmppUbGBioQkND1YULF/Itc+LEidqyFStWVHXq1FFWVlZq9OjR2n4YGRmpmjVrqqCgIFWpUiVt+bVr1yqllAoNDVUVK1bUyggNDdW2GR8fr+zs7BSg7OzslL+/vxbzkCFDtDi6dOmilevh4aFsbGy096RmzZracq+++qq2XK1atVTlypUVoIyMjNT69euVUkr9/vvvuY5rlSpVlLe3t/r666/V3LlztXlnzpx56Pdq9erV2nre3t7Kx8dHVahQQRkbGxd47iYkJGjr7N69WymllKOjo7aPSim1ceNGbVtJSUlKKaWtM3r0aBUXF6dCQ0O1aU5OTio0NFS98MILuc5HMzMzZW5urry8vLR9yXne3ut+50l2maampsrIyEjVrl1bPfXUU+ratWu5zpdatWqpGjVqaMvu2rVLKaXU33//rZ2nFhYWytvbW9nY2OTar4Lk9/58+eWXytTUVLm5uamgoCCtbBMTE3Xw4EGl1P0/S/nFk32+5ozn8uXL2neFlZWV8vf3V2ZmZgpQ7du312LM/k4yMzNTxsbGysfHR7m6uua7P/f7bOTcV0tLS+Xh4aEsLS21Za9cuaKUUmrfvn3auRkUFKQcHBy09aZPn65tKzt2U1NTVbFiReXq6qot9+GHHxZ4zIsjxpzLmZmZqerVqyt3d3e1cuVKtXPnTu04Ojg4KB8fH23ZiRMnKqWUOnTokHbe1qpVS9WpU0c7Z86ePauUevhzfeHChVr5Dg4OysXFRXs9cuRIbbl73/+inLdCPOkkSRLCALJ/kNSrV099+umnClB9+/YttiSpVatWKisrS82ePVub1r9/f6WUUqNGjdKm3b59Wyn1b0UNqN9++00ppdSKFSu0aXPmzFFKKe0HSo8ePVRWVpZSSqn+/fvn+oGcMw4vLy917do1pZRSGRkZ+R6L3r17az/gEhISlFJK/fe//9XKWL16tVIq/x+a+UlJSdESkfr162vbT0lJUceOHVNKKXXhwgX1999/a+ukpqZqSUSvXr3yvE/PPPNMrm288sorClC1a9dWN27cUEop9cMPP2iJTWJiojp58qQWb3bidPHiRS25yk6STp48qf0oGjx4sFJKqRs3bigPDw8FqLp16yqlcidJTZs21RLXjIyMfI/Nw7xX2clB8+bNtX27e/eu2rp1a4HHVyml/UD78ssvtf3M/uF16dIl9dFHHylA1alTR1snvx9lBf1Qy3k+Zr//I0aMyHPe5qeg8yRnmTNnzlRKKZWVlaVu3bqlnS8ffPCBUkqpzMxM1apVKwWoFi1aKKWU+uSTT7TEb//+/Uoplevz9ahJ0pkzZ7RzUymlrl69qv2oHzVqlLZMQZ+ljz/+WItn3759SimlZs6cmSeeyMhIBSh7e3utUWHHjh3acjt27FBK/XuuA2rDhg3adgpS0Gcj576+9dZbSimlVq1alafsa9eu5Xp/MjMzVZMmTRSgwsPDtenZ33MVK1ZU586dU5mZmapevXoKUKGhoQXGVxwx5lyuR48eKjMzUzsuzZo1U4Bq0qSJSk9PV0opNW7cOC3W1NRUtXz5cu3zlr1uZmamiomJUSkpKUqphz/Xn376aQWo4OBglZqaqrKyslS3bt20BDI7sbv3/S/KeSvEk0662wlhYCNGjOCpp55i4cKFHD16tFjKbNeuXZ7uS8899xwAbm5u2rR//vkn13r29va0aNECgOeff14bBODw4cMkJSVx5swZABYvXoyRkRE6nY7vvvsOgPj4eK5cuZKrvD59+mBnZweAsbFxvrHu27cPgEaNGlGzZk0AevTooc2PjY19hD3X35OSkpICwKBBg7TtV6hQAS8vLwCMjIx4++23qV69OiYmJlhaWnLy5EkALly48MBt7NmzB9B3ubOxsUGn02ndvLKysti7d2+ubordu3cHoFq1ajRr1ixXWXFxcVp3mez9rlixIu3btwf0AxFkZmbmWuf111/HwsICyP+4Pux71bp1a8zMzNi8eTNVqlShUaNGDBs2DFNT0/vuf/Y+7Ny5kx07dgAwcOBAQN8FbPv27QBFvmHe1tZWO299fHy06feet4/C0tKS1157DdB3yTp69Kh2vowfPx6dToexsTFRUVHAv/dS/fnnnwB4eHgQFBQEQNeuXQsdR3p6On379sXBwQFjY2Ps7e217mP5nYP3fpYOHz4MgLu7O8HBwcC/51lO2efq1atXqV69OjqdjvDwcG3+vfeKeXp60qZNG207RfHyyy8Dud+7S5cuAWBqasoXX3xBzZo1MTU1xdjYmG3btgH5739ERAROTk4YGRlpn+PsskoqxpyGDh2KkZH+J5OxsbF2XLdt24aZmRk6nY5Ro0YB+u6mR44cISwsjEqVKhEfH4+9vT0hISG89tprXL16lQoVKuQq/37n+j///ENiYiIAL774IhYWFuh0Ou39vnv3LocOHcp3/4r7vBXiSSIDNwhhYFZWVowaNYqhQ4fy8ccf55mf896NnD+W8+vTns3GxgYAExOTPNNylpf94/xRubq64uDgkGf63bt3c70u6J4GQ+vVqxebNm1Cp9Ph4+ODtbU1R48e5ebNm3kSkvupXLky7u7ueaZbWlqSkZGhvS7ugQEe5bje773y8/PjyJEjLF68mAMHDnDo0CH++9//MmvWLGJiYrQf3/dq2rQpc+fOZefOnVSpUgVzc3OGDx/OF198wZYtW9i7dy9AnoTwUWUnBZD7XC7seQv6kQCzf+zey8vLC1tb21zTSmpQh3bt2nHy5ElMTEyoU6cOFhYWHDhwgPT09HzPwfvdH/QwrK2t8fX1zTM95zG+33YKI7vs/N67N998U0vaPTw8sLe359SpU1y+fDnf/c/vXCjKefAwMeZU0HGpXr06NWrUyDPdyMiIatWqceTIERYuXEhcXBx//vknc+bMYc6cOfzyyy+8+OKLeeJ4mFiEEKVDriQJUQa8/vrruLq6sn///jzzcv7APXXqFKC/if/69evFHsfVq1fZsmULAGvWrNFu7Pbz86Nq1aralSk/Pz+2b99OTEwMMTExLF26lA8++IBq1arlKu9hfsCFhIQAsGvXLv73v/8B+qsf2Qr6oV4QX19frKysAJg5cyY3btwAIC0tTbsROrv1/LXXXuPw4cOsX78ea2vrPGVlt/ZmX2m4N2YrKyvWrFmjHYeoqCgGDhxI27Zt8fPz0/Z/+fLlgP4G+t9//z1XWfXq1dOW+/HHHwF9S3T2DeSBgYF5WvQfdFwf9r2Kj49Hp9PxySefsGLFCo4fP46NjQ2ZmZnaTe/5yU5+kpKSWLZsGcHBwTg6OuLr68v8+fNJS0tDp9PxzDPP3DdOS0tLIO/xLUn3HjtfX1/tfY6IiGD37t3asZo3b542RH+dOnUAOHnyJAcPHgRg2bJlhYrhypUr2pXLsWPHcvDgQZYsWXLf9/XeeTnjyb6KkH3+5JR9rup0On744Qdt337//XfeeecdOnXqdN/tFKSgz8bDyv4MtmrVihMnThAdHY2Tk1OhyipIUWPM6d7jkn1cq1evzubNm7XjumbNGt58802CgoK4cOECSUlJvPfee/z0008cPXpUuwqW/T37MBwcHHj66acBWLFiBWlpaSiltPfb1NSUgICAfNf18/MDiue8FeJJI0mSEGWAqakpY8eOzXeepaUlDRs2BGDixIk0a9aM5557rsDW8KIwNzenffv2+Pr60rlzZwCcnZ21bh0TJkwA9AmUo6MjQUFBVK9eHRcXFyZPnlyobY4cORJra2tSUlLw9fXF19eXwYMHA/oueI86tHWFChW0H7YxMTE4OzsTEBCAg4OD9qPC398fgO+++w5fX19q1apFWlpanrKyf9DExsbi7++vdUP68MMPsbW1JTExkZo1axIYGIirqyuVK1fWRht0c3PTjuGkSZPw9PTE09NTGxEuW61atbRR4aZPn467uzuurq7Ex8djZGTEuHHjHmn/sz3Me7V161bc3d2pXr06devWxdXVVUsqs49RfmrUqKF120xOTiYsLAyA8PBwbURCf3//Bz6fKPv4Tp06lZCQED788MNC7WtRVKhQgdGjRwMwY8YMqlevTlBQEA4ODnh7e2sJ++DBg7G2tiYrK4tGjRrh6+vLiBEjCrVNe3t77XlRo0ePpk6dOtStWzfXFYQHyRlPw4YN8fX15Z133smz3JAhQ6hRowY3b97Ex8cHf39/PDw8qFSpEl26dCl0Y0tBn42HlX1+RUVF4enpSY0aNTh79myhYimpGO9n3LhxmJqaEhsbq32+nn76aapVq8bIkSMBOHr0qPbdExgYiJubG8ePHwfu//nKT/YIqLGxsbi4uODm5saSJUsAePvttwv8rA0aNAgrK6tc5+3QoUMLu9tCPFEkSRKijOjRo4fWOnyvefPm0bhxY0xMTDh//jzTp0/Pt4tHUVWrVo3FixeTmZmJTqejUaNGrF+/Xrv/pWvXrmzYsIGIiAjS09M5duwYFhYWdOnSJd8faA/D29ub3bt38+KLL2Jubs6JEyeoUaMGb7/9Nr/++muhksG3336bn376iUaNGpGVlaWVmd3aOm/ePG0I7du3bzNlypR8f7S88847tGjRAmtra/7880/t/qjatWuzZ88eunXrRsWKFTl69Cjp6ek0bdqUKVOmaOvPnj2bHj16YGVlxbVr1xg+fLj2Qy37KgrAt99+y5dffomPjw9nz57lzp07NGvWjKioKJ599tlH3n94uPcqKCiIjh07Ym5uzrFjx7h58yZBQUF8//33tGzZ8r7l5+xKl32PS+PGjbVpD3M/0tSpU7VzPjY2lhMnTjzqbhaL9957j0WLFtGgQQNu3LjBiRMnsLOzo0+fPvTv3x/Qt+avX7+egIAAMjMzMTExyTOc+sPKHho9JCQEY2NjMjMzWbRo0SM9K83BwYENGzbkiif7RzP8e35VqVKFmJgY+vfvj4ODA8eOHePGjRuEhITwn//8p9Dd6wr6bDysSZMm8fzzz2Ntbc3Nmzd59913tXtyiktRY7yf8PBwtm/fTvv27TExMdHuJ23Xrp3WsOHm5kaPHj2ws7MjPj6ef/75Bx8fHyZMmKCdVw+rV69erFq1irCwMG7evMnFixfx9/dnxowZ/Oc//ylwvWrVqrFu3Tr8/f3JzMzEyMiIVatWFX7HhXiC6JR0eBVCiBJx9uxZqlatqiWZly9fxtfXl3/++Ydu3brl2z1KlC/Z3bBGjx79yM9KKqoTJ07keljuwoUL6d27N6B/DlPr1q1LNR4hhHicyMANQghRQn7++WfGjh1LvXr1MDMzY/fu3Vy7dg1ra2s++ugjQ4cnyrmXXnqJtLQ0PD09uXLlCrt27QL0V/latWpl4OiEEKJ8k+52QghRQurUqUPt2rXZt28fUVFRWFhY0L17d/bs2aPdUC1EYT377LNkZGQQFRVFXFwcPj4+REZGsm7duhIblU8IIZ4U0t1OCCGEEEIIIXKQK0lCCCGEEEIIkYMkSUIIIYQQQgiRgyRJQgghhBBCCJGDJElCCCGEEEIIkYMkSUIIIYQQQgiRgyRJQgghhBBCCJGDJElCCCGEEEIIkYMkSUIIIYQQQgiRgyRJQgghhBBCCJGDJElCCCGEEEIIkYMkSUIIIYQQQgiRgyRJQgghhBBCCJFDiSVJ/fr1w8HBAT8/P21a165dCQwMJDAwEBcXFwIDAwFISEjA0tJSm/fGG29o68TFxVGnTh3c3d0ZNmwYSqmSClkIIYQQQgghMCmpgvv27cuQIUPo3bu3Nu2nn37S/n777bextbXVXteqVYuDBw/mKWfgwIHMnj2b0NBQ2rZty8aNG3n22WcfuP0qVarg4uJStJ0QQghRJAkJCVy+fNnQYZRJUk8JIYThFVRPlViS1KRJExISEvKdp5Ri6dKlbNmy5b5lXLx4kRs3btCgQQMAevfuzcqVKx8qSXJxcSE2NvaR4xZCCFF8goODDR1CmSX1lBBCGF5B9ZRB7knavn07Tz31FB4eHtq0M2fOEBQUxDPPPMP27dsBOH/+PM7Oztoyzs7OnD9/vsByZ82aRXBwMMHBwSQlJZXcDgghhBBCCCEeWyV2Jel+fvzxR7p37669dnR0JDExkcqVKxMXF8cLL7zAkSNHHrncAQMGMGDAAEBaL4UQQgghhBCFU+pJUkZGBr/88gtxcXHaNHNzc8zNzQGoV68etWrV4sSJEzg5OXHu3DltuXPnzuHk5FTaIQshhBBCCCGeIKWeJG3atAkvL69c3eiSkpKwt7fH2NiY06dPEx8fj5ubG/b29tjY2BATE0NoaCgLFixg6NChpR2yEOIxcffuXc6dO0daWpqhQ3nsWFhY4OzsjKmpqaFDEUKIEif1SfnzqPVUiSVJ3bt3Jzo6msuXL+Ps7ExkZCSvvvoqS5YsydXVDmDbtm188sknmJqaYmRkxMyZM7G3twdgxowZ9O3bl9TUVJ599tmHGrRBCCHyc+7cOSpWrIiLiws6nc7Q4Tw2lFJcuXKFc+fO4erqauhwhBCixEl9Ur4Upp4qsSTpxx9/zHf6vHnz8kzr1KkTnTp1ynf54OBgDh8+XJyhFd4fS2HzWEg+B7bO0PwT8H/J0FEJIR5SWlqaVGglQKfTUblyZRkwpyyQekqIUiH1SflSmHrKIAM3lEt/LIU1w+Buqv518ln9a5AKSIhyRCq0kiHHtQyQekqIUiXfe+XLo75fBhkCvFzaPPbfiifb3VT9dCGEEMLQpJ4SQohiI0nSw0o+92jThRDCAKZPn467uzs6nS7fJ4iLx5jUU0KIYtSzZ088PT3x8/OjX79+3L1719AhlSpJkh6WrfOjTRdClHsrD5wnbMIWXEeuI2zCFlYeKPhh1mVFWFgYmzZtombNmoYORZQ2qaeEKLPKY33Ss2dPjh8/zp9//klqairfffedoUMqVZIkPazmn4CpZe5pppb66UKIx87KA+f54Jc/OX89FQWcv57KB7/8WeSKLSEhAS8vL3r27Im3tzedO3fm9u3buLi4MHr0aOrWrUudOnU4fvw4AGPGjKFfv340bdoUNzc3pk6dCkBKSgrt2rUjICAAPz8/fvrpJwCCgoJwcXEpUoyinJJ6SogyqbzWJ23btkWn06HT6ahfv36uZ5c+CWTghoeVfdPr5rH6m2HRQduJcjOsEOVY1293FzjvQOJ10jOzck1LvZvJmDVHeCHIiasp6Qz8IS7X/J9eb/hQ2/3rr7/4/vvvCQsLo1+/fsyYMQOAKlWqsH//fmbMmMHEiRO1Vrvjx4/z+++/c/PmTTw9PRk4cCAbN26kevXqrFu3DoDk5OSH3m/xmMpTTwFtPpd6SohS8DjXJ3fv3mXhwoV8/fXXDxXT40KuJD0K/5dgxGHouRxQYP2UoSMSQpSQeyu0bNdvF71Pdo0aNQgLCwOgV69e7NixA4COHTsCUK9ePRISErTl27Vrh7m5OVWqVMHBwYFLly5Rp04dfvvtN95//322b9+Ora1tkeMSj4HseqrPWv1rqyqGjUcIUe7rk0GDBtGkSRMaN25c5HjLE7mSVBgujcG0Apz4FTxaGjoaIUQh3a+lLmzCFs5fT80z3clO353J3srsoVv67nXvMKTZr83NzQEwNjYmIyNDm589Pee82rVrs3//ftavX8+oUaNo3rw5n3wi3arE/6sRCmbWcHIzeLUzdDRCPPYe1/okMjKSpKQkvv3220LFV57JlaTCMLUA12cg/ldQytDRCCFKwLutPbE0Nc41zdLUmHdbexa57MTERHbv1nfNWLx4MeHh4Y9cxoULF6hQoQK9evXi3XffZf/+/UWOSzxGTMz0DXqnNhs6EiGeeOW1Pvnuu+/49ddf+fHHHzEyevJShidvj4tL7dZwPRGSjhs6EiFECXghyInxHevgZGeJDn2L3/iOdXghyKnIZXt6evLNN9/g7e3NtWvXGDhw4COX8eeff1K/fn0CAwOJjIxk1KhRAEydOhVnZ2fOnTuHv78//fv3L3K8opxybw7XEuDKKUNHIsQTrbzWJ2+88QaXLl2iYcOGBAYGMnbsk/XMNZ1Sj+elkODgYGJjY0tuA8nnYbIPtIiE8DdLbjtCiGJz7NgxvL29DRpDQkIC7du35/DhwwaNoyTkd3xL/Lu4HCvxY3PlFEyrqx9kqP5rJbcdIZ5AUp+UT49ST8mVpMKydYJmH8HThetDKoQQQpQoezdoNAye8jN0JEIIUe7IwA1F8cx7ho5ACFHOuLi4SKufKB06HbT61NBRCCFKiNQnJUuuJBWFUnAuDv6WE1QIIcqjyZMn4+vri5+fH927dyctLY0zZ84QGhqKu7s7Xbt2JT09HYA7d+7QtWtX3N3dCQ0NzTWs7vjx43F3d8fT05Nff/3VQHuTD6X0ddT1RENHIoQQ5YokSUWhsmBxF9j5ZD1cSwghHgfnz59n6tSpxMbGcvjwYTIzM1myZAnvv/8+I0aM4OTJk1SqVInvv/8egO+//55KlSpx8uRJRowYwfvvvw/A0aNHWbJkCUeOHGHjxo0MGjSIzMxMQ+7av+7chG+bQOxcQ0cihBDliiRJRWFkDN0WQ5sJho5ECCFEIWRkZJCamkpGRga3b9/G0dGRLVu20LlzZwD69OnDypUrAVi1ahV9+vQBoHPnzmzevBmlFKtWraJbt26Ym5vj6uqKu7s7e/fuNdg+5WJhA90WQf0Bho5ECCHKFUmSiurpBmBV2dBRCCGEeEROTk688847PP300zg6OmJra0u9evWws7PDxER/y66zszPnz58H9FeeatSoAYCJiQm2trZcuXIl1/R717nXrFmzCA4OJjg4mKSkpBLew//n+SzYOJbOtoQQ4jEhSVJx2DsbDiwydBRCiCdEdHQ07du3L5ayGjVqVCzllEfXrl1j1apVnDlzhgsXLpCSksLGjRtLdJsDBgwgNjaW2NhYqlatWqLb0mTcgX3fQcLO0tmeEKJUJCQk4OdX8qNX9u3bl+XLl5f4dsoaSZKKw5GVEDPD0FEIIYrbH0thsh+MsdP//8dSQ0dU7Hbt2mXoEAxm06ZNuLq6UrVqVUxNTenYsSM7d+7k+vXrZGRkAHDu3HLHrisAACAASURBVDmcnPQPfHRycuLs2bOAvptecnIylStXzjX93nXKBCMT2PIZHFho6EiEeHIZqD4pM/dHlkOSJBWH2q3h0mG4fvbBywohyoc/lsKaYZB8FlD6/9cMK3LFlpCQgJeXFz179sTb25vOnTtz+/Ztxo4dS0hICH5+fgwYMIDs53yfPHmSFi1aEBAQQN26dTl16lSu8vbt20dQUBCnTp1izZo1hIaGEhQURIsWLbh06RIASUlJtGzZEl9fX/r370/NmjW5fPkyANbW1oD+6lTTpk3p3LmzFl92DOvXr8fLy4t69eoxbNiwYruKZWhPP/00MTEx3L59G6UUmzdvxsfHh2bNmmmtpvPnz+f5558HoEOHDsyfPx+A5cuXExERgU6no0OHDixZsoQ7d+5w5swZ4uPjqV+/vsH2Kw8jY6jVDE5t0Y92J4QoXSVUn4C+webe+sTFxYX333+funXrsmzZMmbPnk1ISAgBAQF06tSJ27dvA/orRMOGDaNRo0a4ublp33tKKYYMGYKnpyctWrTgn3/+0bY3cuRIfHx88Pf355133ily/GVZiSVJ/fr1w8HBIddlwDFjxuDk5ERgYCCBgYGsX79em1fQ8KkbN27E09MTd3d3JkwoowMk1G6t/z8+yrBxCCEezdx2Bf9bNQTupuZe/m4qbNCPaEbKlbzrPKS//vqLQYMGcezYMWxsbJgxYwZDhgxh3759HD58mNTUVNauXQtAz549GTx4MIcOHWLXrl04Ov57b8muXbt44403WLVqFbVq1SI8PJyYmBgOHDhAt27d+OKLLwCIjIwkIiKCI0eO0LlzZxIT8x8O+sCBA0yZMoWjR49y+vRpdu7cSVpaGq+//jobNmwgLi6u9O6jKQWhoaF07tyZunXrUqdOHbKyshgwYACff/45kyZNwt3dnStXrvDqq68C8Oqrr3LlyhXc3d2ZNGmSVif5+vry0ksv4ePjQ5s2bfjmm28wNjY25K7lVSsCbl3SN+gJIYpfGapPACpXrsz+/fvp1q0bHTt2ZN++fRw6dAhvb29txE6AixcvsmPHDtauXcvIkSMBWLFiBX/99RdHjx5lwYIFWo+DK1eusGLFCo4cOcIff/zBqFGjinDAyr4Se5hs3759GTJkCL179841fcSIEXkyz5zDp164cIEWLVpw4sQJAAYPHsxvv/2Gs7MzISEhdOjQAR8fn5IKu3Cq1Aa7mnDiVwh51dDRCCGKQ+ad/KenXi1y0TVq1CAsLAyAXr16MXXqVFxdXfniiy+4ffs2V69exdfXl6ZNm3L+/HlefPFFACwsLLQyjh07xoABA4iKiqJ69eqAvptX165duXjxIunp6bi6ugKwY8cOVqxYAUCbNm2oVKlSvnHVr18fZ2dnAAIDA0lISMDa2ho3NzetrO7duzNr1qwiH4OyIjIyksjIyFzT3Nzc8h2dzsLCgmXLluVbzkcffcRHH31UIjEWi1oR+v9PbYFqdQwbixBPmlKuTwC6du2qLXP48GFGjRrF9evXuXXrFq1bt9bmvfDCCxgZGeHj46P1Pti2bRvdu3fH2NiY6tWrExGh//6wtbXFwsKCV199lfbt2z82vQoKUmJJUpMmTXI9aO9+7jd8qru7O25ubgB069aNVatWlb0kSaeD2m1g/wJ9y4CppaEjEkI8jFfWFTxvst//d424h+3/j2JmVfn+69+HTqfL83rQoEHExsZSo0YNxowZQ1pa2n3LcHR0JC0tjQMHDmhJ0tChQ3nrrbfo0KED0dHRjBkz5pHiMjc31/42NjbW7ssRjwGb6uDgAyc3Q9hwQ0cjxOOnDNUnAFZWVtq0vn37snLlSgICApg3bx7R0dHavJzf++oB3XFNTEzYu3cvmzdvZvny5UyfPp0tW7YUKu7yoNTvSZo+fTr+/v7069ePa9euARQ4fOqjDKtqcLVbQUYqnNlu6EiEEMWh+Sd5GzxMLfXTiygxMZHdu3cDsHjxYsLDwwGoUqUKt27d0vqFV6xYEWdnZ+05PXfu3NH6ktvZ2bFu3To++OADrcJLTk7WBgzIvncGICwsjKVL9X3fo6KitO/eh+Hp6cnp06e1Rq+ffvqpkHstDK5WBCTuhvQUQ0cixJPFAPVJTjdv3sTR0ZG7d++yaNGDR2Nu0qQJP/30E5mZmVy8eJHff/8dgFu3bpGcnEzbtm2ZPHkyhw4dKnL8ZVmpJkkDBw7k1KlTHDx4EEdHR95+++1iLd8gz5/IVjMcTK3gRMkOHyuEKCX+L8FzU/+/pU+n//+5qfrpReTp6ck333yDt7c3165dY+DAgbz22mv4+fnRunVrQkJCtGUXLlzI1KlT8ff3p1GjRvz999/avKeeeoq1a9cyePBg9uzZw5gxY+jSpQv16tWjSpUq2nKjR48mKioKPz8/li1bRrVq1ahYseJDxWppacmMGTNo06YN9erVo2LFitja2hb5GAgDcG8OmekyFLgQpa2U65N7ffrpp4SGhhIWFoaXl9cDy3zxxRfx8PDAx8eH3r1707BhQ0CfbLVv3x5/f3/Cw8OZNGlSkeMvy3TqQdfWiiAhIYH27dtz+HDeG0Vzzhs/fjwAH3zwAQCtW7fWuomMGTNGG8jh3uXuJzg4mNjY2OLYjYf3Yw/4+w948099FzwhRJly7NgxvL29DRrD/b4XS8qdO3cwNjbGxMSE3bt3M3DgQA4ePPjQ69+6dQtra2uUUgwePBgPDw9GjBiRZ7n8jq9BvovLiVI/NndT4XMXqNcXnv289LYrxGOoLNQn4tE9Sj1VqleSLl68qP29YsUKbeS7goZPDQkJIT4+njNnzpCens6SJUvo0KFDaYb8aHye198Qe+emoSMRQghNYmKiNvzrsGHDmD179iOtP3v2bAIDA/H19SU5OZnXX3+9hCIVJcrUEtxbQMb973cTQghRggM3dO/enejoaC5fvoyzszORkZFER0dz8OBBdDodLi4ufPvtt0Du4VNNTExyDZ86ffp0WrduTWZmJv369cPX17ekQi66gK76f0IIUQAXF5dSvYoE4OHhwYEDBwq9/ogRI/K9ciTKoa4/SE8HIYR4CCWWJP344495pmU/ayI/BQ2f2rZtW9q2bVussZW4lCv6kUqEEEKIsiQ7QcrK1D9kVgghRL5KfXS7x96eb2GiB9wu+tj3QgghRLFb0hN+lmf6CSHE/ZTYlaQnlmuTYhnSUQghhCgRzsFgZGroKIQQokyTJKm4OXjr/wkhhBBlUbjcXyaEEA8i3e1KQtoNOLISMuVp9UKI0jVlyhTtgbP56d+/P0ePHi3FiESZlJ4CV04ZOgohhCizJEkqCac2w7I+cG6voSMRQhTButPraLW8Ff7z/Wm1vBXrTq8zdEgPdL8kKTMzk++++w4fH59SjkqUOT90ghUylLsQpaWs1SexsbEMGzasxLcTHR3Nrl27Snw7JUGSpJJQKwKMTODEr4aORAhRSOtOr2PMrjFcTLmIQnEx5SJjdo0ploptwYIF+Pv7ExAQwMsvv0xCQgIRERH4+/vTvHlzEhMTAejbty/Lly/X1rO2tgb0lU7Tpk3p3LkzXl5e9OzZE6UUU6dO5cKFCzRr1oxmzZpp67z99tsEBASwe/dumjZtqj00LyoqioYNG1K3bl26dOnCrVu3ABg5ciQ+Pj74+/vzzjvvFHl/RRnk2gTOx0HqNUNHIsRjryTrk8IKDg5m6tSpJb6d0kiSlFJkZWUVe7lyT1JJsLCFpxtCfBS0jDR0NEKIAryy8ZUC5/2R9AfpWem5pqVlpjF+73jaubXjWto13op+K9f8uW3mPnCbR44cYdy4cezatYsqVapw9epV+vTpo/2bM2cOw4YNY+XKlfct58CBAxw5coTq1asTFhbGzp07GTZsGJMmTeL333+nSpUqAKSkpBAaGspXX32Va/3Lly8zbtw4Nm3ahJWVFZ9//jmTJk1i8ODBrFixguPHj6PT6bh+/foD90mUQ7UiYOvncDoafF80dDRClHuGqE8SEhJo06YNDRo0YNeuXYSEhPDKK68wevRo/vnnHxYtWgTA8OHDSUtLw9LSkrlz5+Lp6Ul0dDQTJ05k7dq1jBkzhsTERE6fPk1iYiJvvvnmfa8yLViwgIkTJ6LT6fD392fhwoWsWbOGcePGkZ6eTuXKlVm0aBGpqanMnDkTY2NjfvjhB6ZNm4aXlxdvvPGG1hg4ZcoUwsLCSEpKokePHly4cIGGDRvy22+/ERcXR5UqVZg0aRJz5swB9F3G33zzTRISEmjdujWhoaHExcXx0ksvce3aNaZMmQLoH4J+9OhRJk+e/MDjWBBJkkpK7dYQNQquJ4Ld04aORgjxiO6t0LIl30kuUrlbtmyhS5cuWhJjb2/P7t27+eWXXwB4+eWXee+99x5YTv369XF2dgYgMDCQhIQEwsPD8yxnbGxMp06d8kyPiYnh6NGjhIWFAZCenk7Dhg2xtbXFwsKCV199lfbt29O+fftC76sow5yCwdwWTm2RJEmIElZS9QnAyZMnWbZsGXPmzCEkJITFixezY8cOVq9ezX/+8x8WLFjA9u3bMTExYdOmTXz44Yf8/PPPeco5fvw4v//+Ozdv3sTT05OBAwdiapp3FMz8GvoAwsPDiYmJQafT8d133/HFF1/w1Vdf8cYbb2Btba31SujRowcjRowgPDycxMREWrduzbFjx4iMjCQiIoIPPviAjRs38v333wMQFxfH3Llz2bNnD0opQkNDeeaZZ6hUqRLx8fHMnz+fBg0acOvWLQICAvjyyy8xNTVl7ty5fPvtt0U6tpIklZTabfRJ0olfof5rho5GCJGP+7XUtVreiospF/NMd7RyBKCSRaWHaukrChMTE60LQVZWFunp/1a05ubm2t/GxsZkZOQ/UIyFhQXGxnkfGqqUomXLlvk++Hvv3r1s3ryZ5cuXM336dLZs2VLUXRFljbEJuDWBk1tAqX8fMiuEKBRD1Seurq7UqVMHAF9fX5o3b45Op6NOnTokJCSQnJxMnz59iI+PR6fTcffu3XzLadeuHebm5pibm+Pg4MClS5e0hric8mvoAzh37hxdu3bl4sWLpKen4+rqmu92Nm3alGvwoBs3bnDr1i127NjBihUrAGjTpg2VKlUCYMeOHbz44otYWVkB0LFjR7Zv306HDh2oWbMmDRo0APRdyyMiIli7di3e3t7cvXtXOy6FJfcklZTK7lDJVd/lTghR7gyvOxwLY4tc0yyMLRhed3iRyo2IiGDZsmVcuXIFgKtXr9KoUSOWLFkCwKJFi2jcuDEALi4uxMXFAbB69eoCK7ecKlasyM2bNx+4XIMGDdi5cycnT54E9N3yTpw4wa1bt0hOTqZt27ZMnjyZQ4cOFWo/RTlQqzncOAeXTxg6EiEeayVVn0DuBjMjIyPttZGRERkZGXz88cc0a9aMw4cPs2bNGtLS0h5Yzv0a3goydOhQhgwZwp9//sm3335b4HaysrKIiYnh4MGDHDx4kPPnz2v32z6q7MQpW//+/Zk3bx5z587llVcK7v74sCRJKik6nf5q0pltkF7wcLxCiLKpnVs7xjQag6OVIzp0OFo5MqbRGNq5tStSub6+vnz00Uc888wzBAQE8NZbbzFt2jTmzp2r9e3++uuvAXjttdfYunWrNujCvRVCfgYMGECbNm20gRsKUrVqVebNm0f37t3x9/enYcOGHD9+nJs3b9K+fXv8/f0JDw9n0qRJRdpfUYbVitD/f3KzYeMQ4jFXUvXJw0hOTsbJyQmAefPmFbm8/Br67t3O/PnzteXvbbhr1aoV06ZN014fPHgQgLCwMJYuXQroBxW6dk0/qEzjxo1ZuXIlt2/fJiUlhRUrVmgNifcKDQ3l7NmzLF68mO7duxd5X6W7XUmq3Qr2/FefKHm2MXQ0QohH1M6tXYlUYtmDNOSUX5e2p556ipiYGO31559/DkDTpk1p2rSpNn369Ona30OHDmXo0KHa6+wR67JFR0drf0dERLBv37482927Vx5f8ESoVFPf6+HUZmg4yNDRCPFYK6n65EHee+89+vTpw7hx42jXrujbz9nQZ2xsTFBQEPPmzWPMmDF06dKFSpUqERERwZkzZwB47rnn6Ny5M6tWrWLatGlMnTqVwYMH4+/vT0ZGBk2aNGHmzJmMHj2a7t27s3DhQho2bEi1atWoWLEidevWpW/fvtSvXx/QXy0KCgoiISEh3/heeuklDh48qHXXKwqdUkoVuZQyKDg4WBvm1mAy7sAXtSD8TWgiw+gKYWjHjh3D29vb0GE8tvI7vmXiu7iMKhPHZv17sH8BjPwfmJg/eHkhBCD1SXG7c+cOxsbGmJiYsHv3bgYOHKhdZXoU7du3Z8SIETRv3jzf+Y9ST8mVpJJkYg5vHQULG0NHIoQQQuTVaKj+nyRIQggDSkxM5KWXXiIrKwszMzNmz579SOtfv36d+vXrExAQUGCC9KgkSSppkiAJIYQoq+xqGDoCIUQZdOXKlXyTjc2bN1O5cuVi356HhwcHDhwo9Pp2dnacOFG8g9BIklTSMu/Ckp76p5s3GmLoaIQQQojcTkTpHyrb5j+GjkQIUUZUrly5UN3dHicyul1JMzbVd2MwzvtALiGEEMLg/jkCR1fBnVsPXlYIIZ4QciWpNHRdaOgIhBBCiPw1GAxhb8oDZYUQIge5klRasjLh9lVDRyGEMKDr168zY8YMQ4chRG4mZpIgCSHEPSRJKi3/bQTrZRhwIcqT5DVriI9ozjFvH+IjmpO8Zk2RyisoSXrUJ5sLUexi58KMRpCVZehIhBDFZN68eQwZkv/98NbW1gBcuHCBzp07A/oHu65fv15bZvXq1UyYMKHkAy2jJEkqLU714OQmyJQfQ0KUB8lr1nDx40/IuHABlCLjwgUufvxJkRKlkSNHcurUKQIDAwkJCaFx48Z06NABHx8fAF544QXq1auHr68vs2bN0tbbuHEjdevWzTW0aUpKCv369aN+/foEBQWxatUqAI4cOUL9+vUJDAzE39+f+Pj4IhwF8cQwraC/N+nvQ4aORIjHUnE3uhWX6tWrs3z5ciBvktShQwdGjhxpqNAMrsTuSerXrx9r167FwcGBw4cPA/Duu++yZs0azMzMqFWrFnPnzsXOzo6EhAS8vb3x9PQEoEGDBsycOROAuLg4+vbtS2pqKm3btuXrr79GVx67BdRuDQcXwdk94BJm6GiEEMD/Xu5d4LzUQ4dQ6em5pqm0NP7+7D/YPvccGdeucX7Y8Fzzay5ccN/tTZgwgcOHD3Pw4EGio6Np164dhw8fxtXVFYA5c+Zgb29PamoqISEhdOrUiaysLF577TW2bduGq6srV6/qu+1+9tlnREREMGfOHO35EC1atGDmzJkMHz6cnj17kp6eTmZmZmEOjXjS1Gqm///kZqgeZNhYhHjMZDe6qbQ0AK3RDcD2uecKXe4LL7zA2bNnSUtLY/jw4QwYMIC5c+cyfvx47OzsCAgIwNxc/wy0M2fO0KNHD27dusXzzz+vlZGQkED79u3Zv38/n3zyCampqezYsYMPPviA1NRUYmNj+eyzz/D39+fMmTMYGRmRkpKCl5cXp0+fJjExkcGDB5OUlESFChWYPXs2Xl5eLFu2jMjISIyNjbG1tWXbtm1FOIKGUWJJUt++fRkyZAi9e//7I6Rly5aMHz8eExMT3n//fcaPH8/nn38OQK1atfIdanDgwIHMnj2b0NBQ2rZty8aNG3n22WdLKuyS49YMjEzhxEZJkoQoB+5NkLJlXb9ebNuoX7++liABTJ06lRUrVgBw9uxZ4uPjSUpKokmTJtpy9vb2AERFRbF69WomTpwIQFpaGomJiTRs2JDPPvuMc+fO0bFjRzw8PIotXvEYs3aAanXg1BZoIl3DhXhUpd3oBnkb1tq1a8fo0aOJi4vD1taWZs2aERSkb/QYPnw4AwcOpHfv3nzzzTd5yjIzM2Ps2LHExsYyffp0QN9dD8DW1pbAwEC2bt1Ks2bNWLt2La1bt8bU1JQBAwYwc+ZMPDw82LNnD4MGDWLLli2MHTuWX3/9FScnJ64XY71ZmkosSWrSpAkJCQm5prVq1Ur7u0GDBtrlvYJcvHiRGzdu0KBBAwB69+7NypUry2eSZGEDNRtBfBS0+tTQ0QghuH8lFB/RXN/V7h4m1avr/69U6aEqsfuxsrLS/o6OjmbTpk3s3r2bChUq0LRpU9L+v9UxP0opfv75Z+0KfDZvb29CQ0NZt24dbdu25dtvvyUiIqJIcYonRK3msHs63LkJ5hUNHY0Qj42SanS7t2Ft4cKFNG3alKpVqwLQtWtX7QGrO3fu5Oeffwbg5Zdf5v3333+kbXXt2pWffvqJZs2asWTJEgYNGsStW7fYtWsXXbp00Za7c+cOAGFhYfTt25eXXnqJjh07Fmk/DcVgQ4DPmTOHrl27aq/PnDlDUFAQNjY2jBs3jsaNG3P+/HmcnZ21ZZydnTl//nyBZc6aNUvrx5+UlFRywRdW7dbw64dwLQEquRg6GiHEfTiMeDNX9wgAnYUFDiPeLHSZFStW5ObNm/nOS05OplKlSlSoUIHjx48TExMD6BuUBg0axJkzZ7Tudvb29rRu3Zpp06Yxbdo0dDodBw4cICgoiNOnT+Pm5sawYcNITEzkjz/+kCRJPBz35rBzCpzZDl5tDR2NEOVKaTe65dew5uXlxdGjRwtcpyi3q3To0IEPP/yQq1evEhcXR0REBCkpKdjZ2eXbE2zmzJns2bOHdevWUa9ePeLi4qhcuXKht28IBhm44bPPPsPExISePXsC4OjoSGJiIgcOHGDSpEn06NGDGzduPHK5AwYMIDY2ltjYWC2LLlNqt9H/fyLKsHEIIR7I9rnncPx0rL4S0+kwqV4dx0/HFqn/eOXKlQkLC8PPz493330317w2bdqQkZGBt7c3I0eO1K6gV61alVmzZtGxY0cCAgK0xqWPP/6Yu3fv4u/vj6+vLx9//DEAS5cuxc/Pj8DAQA4fPpyry7MQ91UjFEyt4NRmQ0cixGPFYcSb6Cwsck0raqNbfg1rqampbN26lStXrnD37l2WLVumLR8WFsaSJUsAWLRoUb5l3q8hz9rampCQEIYPH0779u0xNjbGxsYGV1dXbTtKKQ4d0g/+curUKUJDQxk7dixVq1bl7Nmzhd5XQyn1K0nz5s1j7dq1bN68Wctozc3NtRvL6tWrR61atThx4gROTk6cO3dOW/fcuXM4OTmVdsjFp3ItsK8F8b9C6ABDRyOEeADb554rUlKUn8WLF+c73dzcnA0bNuQ779lnn83TzdjS0pJvv/02z7IjR458okcjEkVgYg4u4frBG4QQxSa7Hvln8hQyLl7ExNERhxFvFql+adOmDTNnztQGPmvQoAGOjo6MGTOGhg0bYmdnR2BgoLb8119/TY8ePfj8889zDdyQU7NmzZgwYQKBgYF88MEHeeZ37dqVLl26EB0drU1btGgRAwcOZNy4cdy9e5du3boREBDAu+++S3x8PEopmjdvTkBAQKH31VBKNUnauHEjX3zxBVu3bqVChQra9KSkJOzt7TE2Nub06dPEx8fj5uaGvb09NjY2xMTEEBoayoIFCxg6dGhphlz8areBfd9BegqYWT14eSGEEKK0uDfXN+RdPQ32boaORojHRnE3uhXUsNa0aVNeeeWVPNNdXV3ZvXu39nrcuHEAuLi4aKNQ29vbs2/fvlzr9e3bV/u7c+fOKKXylLtx48Y82/vll18efmfKqBJLkrp37050dDSXL1/G2dmZyMhIxo8fz507d2jZsiXw71Df27Zt45NPPsHU1BQjIyNmzpypjeA0Y8YMbQjw/FpTy536/SGgm/6ZFEIIIURZUrs1pFwGE0tDRyKEEAZVYknSjz/+mGfaq6++mu+ynTp1olOnTvnOCw4O1jLcx4K0zAkhhCirKrlAxEeGjkIIIQzOIAM3PPHOxcLGD+GeS5ZCCCFK1/Xr1+ncuTNeXl54e3uze/durl69SsuWLfHw8KBly5Zcu3YN0N+UPGzYMNzd3fH392f//v1aOfPnz8fDwwMPDw/mz59vqN0pHum3IX4TZN41dCRCCGEwkiQZQtJxOLAQksvfSB9CCPE4GT58OG3atOH48eMcOnQIb29vJkyYQPPmzYmPj6d58+ZMmDABgA0bNhAfH098fDyzZs1i4MCBAFy9epXIyEj27NnD3r17iYyM1BKrcunUZljUCc7te/CyQgjxmJIkyRD8OsN7p8HuaUNHIoQQT6zk5GS2bdumdQU3MzPDzs6OVatW0adPHwD69OnDypUrAVi1ahW9e/dGp9PRoEEDrl+/zsWLF/n1119p2bIl9vb2VKpUiZYtW+Z7I3O54dYUev0C1YMMHYkQQhjMA5OklJQUsrKyADhx4gSrV6/m7l25BF8kphZgbGroKIQQZYiLiwuXL18G9M+jEI+mMHXVmTNnqFq1Kq+88gpBQUH079+flJQULl26hKOjIwDVqlXj0qVLAJw/f54aNWpo62c/4Lyg6fmZNWsWwcHBBAcHl82HngOYV9SPcmcqgzcIIZ5cD0ySmjRpQlpaGufPn6dVq1YsXLgw13CAopBObYFvGuhHERJClEkn9vzN/A938s0bW5j/4U5O7Pnb0CHloZTSkoMnWWHqqoyMDPbv38/AgQM5cOAAVlZWWte6bDqdrkhPqb9XmX/oebZr/4PNn0LKFUNHIoQooujoaHbt2lUq22rbti3Xr18vlW2VtAcmSUopKlSowC+//MKgQYNYtmwZR44cKY3YHm8WdpB0DOJ/M3QkQoh8nNjzN78vOs6tq3cAuHX1Dr8vOl4sidILL7xAvXr18PX1ZdasWfdd9ssvvyQkJAR/f39Gjx4NQEJCAp6envTu3Rs/Pz/Onj3Lp59+iqenJ+Hh4XTv3p2JEycC+qeet2nThnr16tG4cWOOHz8O6J99MWzYMBo1aoSbkvcnUQAAIABJREFUmxvLly8H4OLFizRp0oTAwED8/PzYvn17kfe3NBSmrnJ2dsbZ2ZnQ0FBA/wyQ/fv389RTT3Hx4kVAfzwcHBwAcHJyyvXU+OwHnBc0vVxLuQzbJ8Lp3w0diRCPBUM2upVGkpTdYLd+/Xrs7OxKdFul5aGSpN27d7No0SLatWsHQGZmZokH9thzDATrp/QP7RNCGMSKr/YX+G/LwmNkpOe+QpORnsW2pScASL2VnmedhzVnzhzi4uKIjY1l6tSpXLmSf2t9VFQU8fHx7N27l4MHDxIXF8e2bdsAiI+PZ9CgQRw5coR//vmHn3/+mUOHDrFhwwZiY2O1MgYMGMC0adOIi4tj4sSJDBo0SJt38eJFduzYwdq1axk5ciQAixcvpnXr1hw8eJBDhw7lemJ7WVaYuqpatWrUqFGDv/76C4DNmzfj4+NDhw4dtBHq5s+frz2dvkOHDixYsAClFDExMdja2uLo6Ejr1q2Jiori2rVrXLt2jaioKFq3bl2Ce1sKqgeCZSU4udnQkQhR7pVUo9uCBQvw9/cnICCAl19+mTVr1hAaGkpQUBAtWrTg0qVLJCQkMHPmTCZPnkxgYCDbt28nKSmJTp06ERISQkhICDt37gQgKSmJli1b4uvrS//+/alZs6bWDXzSpEn4+fnh5+fHlClTgPwb7HJ2Hf/hhx+oX78+gYGBvP7662RmZpKZmUnfvn3x8/OjTp06TJ48uUjHoCQ98DlJU6ZMYfz48bz44ov4+vpy+vRpmv0fe3ceF1W9P378dZhhB5EdBAQRF1xQUUNz11xygSzTzMrUsmtlpLdvWV69Vpbar9zKbnkzl7LUvKmZppZL5obiniulqCCLsgko68zvjyNjJMg6MyDv5+MxD5nDmTnvmR6dD+9zPp/3u1cvU8R2f7OwgCZ94fQPaplVWaMkRI1SWFByif7c7IIqv/fChQtZt24dAFeuXCEmJqbE/bZt28a2bdto105dQJ+VlUVMTAwNGzbE39+fTp06AbB3714iIiKwsbHBxsaGIbe7umdlZbFv3z4ef/zxO/Hn5hp+fuSRR7CwsKBFixaGdTcdO3Zk7Nix5Ofn88gjj9SaJKmyY9XHH3/MqFGjyMvLIzAwkKVLl6LT6Rg+fDhLlizB39+fNWvWAOo0ks2bNxMUFISdnR1Lly4F1C7106ZNo2PHjgBMnz7d0BC91rLQqAUc/tyhtquoximHQtyP7nWhLOlixl1jStFFt6ZhXtzKymPL58V7gg79Z+g9j3fq1ClmzpzJvn37cHNzIzU1FUVROHDgAIqi8MUXX/DBBx/w0Ucf8Y9//AMHBwdee+01AJ588kkmTZpE165duXz5Mv379+fMmTO8/fbb9O7dmzfffJMtW7awZMkSAA4fPszSpUuJiopCr9cTFhZGjx49cHZ2JiYmhuXLlxvGoyJnzpxh9erV7N27F0tLS1588UVWrlxJy5YtiY+PN/RArclT88pMknr06EGPHj24efMmAIGBgSxcuNDogdUJTQfA0a/h8gFo1M3c0QhR59xrEFr+1l7DVb+/cnCxBsDWwarMQawku3bt4pdffmH//v3Y2dnRs2dPcnJyStxXr9fz5ptv8sILLxTbHhsbi729fZnH0ul01K9fn2PHjpX4e2tr62LHAnVtz+7du9m0aRPPPvsskydP5plnninvxzObyo5Vbdu2LXbnrcj27XffQVEUhUWLFpX4PmPHjmXs2LEVjLqGa9wHTq2D5NPg2dLc0QhRaxnjotuOHTt4/PHHcXNzA9SLNSdPnmTEiBEkJCSQl5dHo0aNSnztL7/8wunTpw3Pb9y4QVZWFnv27DFcwBswYADOzs4A7Nmzh6FDhxrGnUcffZTffvuN8PDwYhfs/mr79u0cPnzYcPHo1q1beHh4MGTIEC5cuMDEiRMZNGgQ/fr1q/R3YGxlTrfbv38/LVq0oHnz5gAcP3682HQNUQWBPcHCUqbcCVEDdY5ojNaq+ClSa2VB54jGVXrfjIwMnJ2dsbOz4+zZsxw4cKDUffv378+XX35JVlYWoFZXS05Ovmu/Ll26sHHjRnJycsjKyuLHH38EoF69ejRq1IjvvvsOUBOh48eP3zO+S5cu4enpyfPPP89zzz1XrGFqTSZjlRE07q3+K1PuhCjT0H+Glvoourj2d3+/6PbXR2VMnDiRl19+mZMnT/L555+XegFOp9Nx4MABjh07xrFjx4iPj690VdXSLtjp9XpGjx5tOMa5c+eYMWMGzs7OHD9+nJ49e/LZZ5/x3HPPVeq4plBmkvTqq6+ydetWXF1dAWjTpo1hTryoImtHCOgK5yVJEqKmaRrmRa9RzQ2DmIOLNb1GNadpmFeV3nfAgAEUFBQQHBzMlClTSrwCV6Rfv348+eSTdO7cmdatWzNs2DAyMzPv2q9jx46Eh4cTEhLCww8/TOvWrXFycgJg5cqVLFmyhDZt2tCyZUs2bNhwz/h27dpFmzZtaNeuHatXryYyMrJKn9dUZKwyAicfcA9Wm8sKISrNGBfdevfuzXfffWdY05qamkpGRoahaEzRukoAR0fHYmNHv379+Pjjjw3Pi2YbdOnSxTC9uGidJUC3bt1Yv349N2/eJDs7m3Xr1tGt271nQPXp04e1a9caLuylpqZy6dIlrl+/jk6n47HHHmPmzJk1+kJcmdPtgGL9HwA0Go1RgqmTmvaHLVMg9SK4lHxbVAhhHk3DvKqcFP2dtbU1P/30013bY2NjDT8X3TkCiIyMLDFRKZrPXeS1115jxowZ3Lx5k+7du9O+fXsAGjVqVGJj02XLlhV7XnTM0aNHGxqp1jYyVhlB495w6AvIuwlWduaORohaqWgc2b/hT7JSc3FwsaZzROMqjS8tW7Zk6tSp9OjRA41GQ7t27ZgxYwaPP/44zs7O9O7dm4sXLwIwZMgQhg0bxoYNG/j4449ZuHAhL730EiEhIRQUFNC9e3c+++wz/v3vfzNy5Ei++uorOnfujJeXF46OjoSGhvLss8/ywAMPAPDcc8/Rrl27YuPW37Vo0YKZM2fSr18/dDodlpaWLFq0CFtbW8aMGWNoXTFr1qxKfwfGVmaS5Ofnx759+1AUhfz8fBYsWEBwcLApYqsbipKkmG0Q9kLZ+wshRAnGjx/P6dOnycnJYfTo0YSGVm66Rm0lY5WRBPWGA4vg0j5o8pC5oxGi1jLGRbeSLmoVVeMsduymTTlx4kSxbatXr75rPycnJ7Zu3YpWq2X//v0cOnTIsHZ18uTJTJ48udj+AQEBd12w+2viNGLECEaMGHHXcWry3aO/KjNJ+uyzz4iMjCQ+Ph4fHx/69etX6sJVUQkugdD9dfBpb+5IhBC12DfffGPuEMxKxioj8e8Czo0gp+ZWoBJCVI/Lly8zfPhwdDodVlZW/Pe//zV3SGZVZpLk5ubGypUrTRFL3dV7qrkjEKLO0Ov1KFLOuNoVVcczFxmrjMTSFiJLro4ohLi/NGnShKNHj5o7jBqj1CTpgw8+4PXXX2fixIkl/kEhZcCrkU4HCUfB0h48mps7GiHuWzY2NqSkpODq6iqJUjXS6/WkpKRgY2Nj8mPLWGUiej3oCkFTrqXMQghR65V6tiuay92hQweTBVNn6QpgxSPQ8hEI/7js/YUQleLr60tcXBzXrl0zdyj3HRsbG3x9fU1+XBmrTCAzCRb3hF5vQmjN75klhBDVodQkaciQIRQWFnLy5Ek+/PBDU8ZU92itYOQqcJe7SEIYk6WlZanN9UTtJGOVCTh4qEUb6jc0dyRCCGEy97xvrtFo2Lt3r6liqdsCupg7AiGEqJVkrDIyRZFZDkKIOqfMycVt27YlPDycxx9/vFhX3UcffdSogdU5ej1EfQ52rhDyuLmjEUKIWkXGKhNIuwRaa3Cs3jLGQojKcXBwKNZX7+9iY2MZPHjwXWW67+XZZ59l8ODBDBs2rDpCrNUsytohJycHV1dXduzYwcaNG9m4cSM//vhjud587NixeHh40KpVK8O21NRU+vbtS5MmTejbt6+hm69er+eVV14hKCiIkJCQYjXUly9fTpMmTWjSpEmxDsL3FUWBk99B1H/MHYkQQtQ6VRmrRDncSoMFbeDwMnNHIkStdOa3nSx+aQwfPTGExS+N4cxvO80dkihDmXeSli5dWuk3f/bZZ3n55Zd55pk7Cz1nz55Nnz59mDJlCrNnz2b27NnMmTOHn376iZiYGGJiYoiKimLChAlERUWRmprK22+/TXR0NIqi0L59e8LDw3F2dq50XDVWPR84swFm1AcnX+gzHUKGmzsqIYSo8aoyVolysHWGBu3gj+3Qc4q5oxGiVjnz2062Lf6EgrxcADKvX2Pb4k8ACO7Wq8rvn5WVRUREBGlpaeTn5zNz5kxDU9mCggJGjRrFkSNHaNmyJStWrMDOzo7Dhw8zefJksrKycHNzY9myZXh7exd73ylTpvDDDz+g1Wrp169fnVv3WWaSFBcXx8SJEw3zvbt168aCBQvKVcWoe/fuxTrvAmzYsIFdu3YBaqfgnj17MmfOHDZs2MAzzzyDoih06tSJ9PR0EhIS2LVrF3379sXFxQWAvn37smXLFkaOHFnBj1rDnVgDMVtuP9FDxhXY+Ir6VBIlIYS4p6qMVaKcgvrAbx/BrXSwrW/uaISoUVa/XfrFg4Tz5ygsyC+2rSAvlx3LFhPcrRc3b2Swcd6sYr8f8e/Z5T62jY0N69ato169ely/fp1OnToRHh4OwLlz51iyZAldunRh7NixfPrpp0RGRjJx4kQ2bNiAu7s7q1evZurUqXz55ZeG90xJSWHdunWcPXsWRVFIT697DaXLnG43ZswYwsPDuXr1KlevXmXIkCGMGTOm0gdMSkoyZKpeXl4kJSUBEB8fj5+fn2E/X19f4uPjS91+39n+DhTkFt+Wf0vdLoQQ4p6qe6wSJWjcB/Q6uPiruSMRolb5e4JUJCcrs1reX6/X89ZbbxESEsJDDz1EfHy84e9rPz8/unRRi4M99dRT7Nmzh3PnzvH777/Tt29f2rZty8yZM4mLiyv2nk5OTtjY2DBu3Di+//577OzsqiXW2qTMO0nXrl0rNtA8++yzzJ8/v1oOrihKtTZ0XLx4MYsXLwaofX1QMuIqtl0IIYSBMccqcZtvB7Cup065axFh7miEqFHudedn8UtjyLx+99+ljm7uANjVc6rQnaO/W7lyJdeuXePw4cNYWloSEBBATk4OwF1/ZyuKgl6vp2XLluzfv7/U99RqtRw8eJDt27ezdu1aPvnkE3bs2FHpGGujMu8kubq68vXXX1NYWEhhYSFff/01rq6ulT6gp6cnCQkJACQkJODh4QGAj48PV65cMewXFxeHj49PqdtLMn78eKKjo4mOjsbd3b3SMZqFUylTQkrbLoQQwqC6xypRAo0lNOoOf+5QK7IKIcql2xPPoLWyLrZNa2VNtyeqpzlzRkYGHh4eWFpasnPnTi5dumT43eXLlw3J0DfffEPXrl1p1qwZ165dM2zPz8/n1KlTxd4zKyuLjIwMBg4cyLx58zh+/Hi1xFqblJkkffnll6xZswYvLy+8vb1Zu3ZtlRbIhoeHGyrULV++3LCwLDw8nBUrVqDX6zlw4ABOTk54e3vTv39/tm3bRlpaGmlpaWzbto3+/ftX+vg1Vp/pYGl79/YO40wfixBC1DLVPVaJUtg4qWtm33aGea3U9bRCiHsK7taLfuNfVu8cKQqObu70G/9ytRRtABg1ahTR0dG0bt2aFStW0Lx5c8PvmjVrxqJFiwgODiYtLY0JEyZgZWXF2rVreeONN2jTpg1t27Zl3759xd4zMzOTwYMHExISQteuXZk7d261xFqblDndzt/fnx9++KFSbz5y5Eh27drF9evX8fX15e2332bKlCkMHz6cJUuW4O/vz5o16gl24MCBbN68maCgIOzs7AyDm4uLC9OmTaNjx44ATJ8+3VDE4b5SVJxh+zvqFDtHb8jLUkuDCyGEuKeqjFWinE6sgd//d/uJFBgSoiKCu/WqtqSoSFGPJDc3t1Knzp09e7bE7W3btmX37t13bV+2bJnh54MHD1Y9yFpM0evvfc/8lVdeuWubk5MTHTp0MNwFqok6dOhAdHS0ucOompupYHcfJoRCiDrDVOfi2jhW1bpxal4rNTH6Oyc/mFT+ZpVC3A/OnDlDcHCwucMQFVTSf7fSzsXlaiZ77NgxQzPXEydOEBcXx5IlS3j11VerL2pxt6IEKf4wHFpi3liEEKIGk7FKdT4qkeVv7WXRP3aw/K29nI9KrL43lwJDQog6pMzpdidOnGDv3r1oNBoAJkyYQLdu3dizZw+tW7c2eoACiFoMVw5A2ydLXrckhBB1nIxVaoK0c+VZCvJ0AGSl5rJzpTrVpmmYV9UP4ORbyp0kKTAk6ia9Xl+tVZqFcZUxee4uZd5JSktLM8x5BMjOziY1NRWNRoO1tfU9XimqzaCP4LkdkiAJIUQpZKyC/Rv+NCRIRQrydOzf8Gf1HKCkAkOKhbpdiDrGxsaGlJSUCv/hLcxDr9eTkpKCjY1NuV9T5p2k119/nbZt29KzZ0/0ej27d+/mrbfeIjs7m4ceeqhKAYtysnZQHwV5EPUZhL0A2rox6AshRHnIWKXeOarI9gr7e4EhO1foMFaKNog6ydfXl7i4uNrXl7MOs7Gxwde3/He+yyzcAGo/o6IKFx07dqRBgwaVj9BEat2C2PK4sAtWRED7MTBEmiQKIWo+U56La9tYVd3fzfK39paYEDm4WDP6/S7VdpwS5d0EKzvjHkMIIYyg0oUb9Ho927dv5/jx40RERFBQUFDnSwKaTWBP6PIqHF4KR1eaOxohhKgxZKyCzhGN0VoVH9YVC4XOEY2Ne+A98+CzrpCbVfa+QghRS5SZJL344ovs37+fb7/9FgBHR0deeuklowcmStF7GjTqAZsmQ0Ld634shBAlkbFKLc7Qa1RzHFzU6diWNhr0Oj0OruWfg18pvh0h9QJsfcu4xxFCCBMqM0mKiopi0aJFhoVOzs7O5OXlGT0wUQqNFoZ9qc4FX/202ktJCCHqOBmrVE3DvBj9fhde+qw3z87ugoOLNbtWnqOwQFf2iysroCt0iYQjy+HsZuMdRwghTKjMJMnS0pLCwkJDicNr165hYVHmy4Qx2bvB8K8gMwG+Hw86Iw5+QghRC8hYdTcrGy09RjYjLSGbo9suGfdgvaaCV2v44WXITDLusYQQwgTKHEFeeeUVhg4dSnJyMlOnTqVr1668+eabpohN3Itve3h4DvzxM+z+wNzRCCGEWclYVbKA1m40DvUgevMl0pNuGu9AWit49AvIy1YTJSmLLISo5cosAT5q1Cjat2/P9u3b0ev1rF+/nuDgYFPEJsrSfgzERcOu2eqc8KA+5o5ICCHMQsaq0nUb0YQrZ1LZ9c1ZIl5tZ7zmlx7Noe878NPrEL0EOj5nnOMIIYQJlJkkPf3003z11Vc0b978rm3CzBRFbTRr6ww+oeaORgghzEbGqtLZO1nT9fEgbmXlo9erQ4fRdHwezm+Frf9Siwy5NTHiwYQQwnjKnG536tSpYs8LCws5fPiw0QISFWRpC/3fUxOlglzIv2XuiIQQwuRkrLq34AcbENrPHwsLY2ZIgIUFRCxSx6Zt04x7LCGEMKJSk6RZs2bh6OjIiRMnqFevHo6Ojjg6OuLh4UFERIQpYxTlUZgPywbBj5PNHYkQQpiMjFUV88fhZPaujTHuQep5w8hV8Minxj2OEEIYUalJ0ptvvklmZib/93//x40bN8jMzCQzM5OUlBRmzZplyhhFeWgsoflgaPawuSMRQgiTkbGqYq7HZXI1Jp38vELjHqhhGNi5qBfwUi8a91hCCGEEZa5JmjVrFmlpacTExJCTk2PY3r17d6MGJiqh66t3fs7PAUsjNxAUQogaQsaq8uk4qBEPDAk0/rS7It+Ph/jD8NJBGZOEELVKmUnSF198wYIFC4iLi6Nt27YcOHCAzp07s2PHDlPEJyrj2Lfw62x4brvaU0kIIe5zMlaVj0arTiDJycrnakw6ge3cjXvAThPgRrwkSEKIWqfMwg0LFizg0KFD+Pv7s3PnTo4ePUr9+vVNEZuoLM8WkJkIa8dAYYG5oxFCCKOrylhVWFhIu3btGDx4MAAXL14kLCyMoKAgRowYQV5eHgC5ubmMGDGCoKAgwsLCiI2NNbzHrFmzCAoKolmzZmzdurXaP191i9p4ga3//Z2Uq1nGPZDfA9ByqPqzFBYSQtQiZSZJNjY22NioV4Byc3Np3rw5586dM3pgogq828DgeXBxN+ycae5ohBDC6KoyVi1YsKBYT6U33niDSZMm8ccff+Ds7MySJUsAWLJkCc7Ozvzxxx9MmjSJN954A4DTp0+zatUqTp06xZYtW3jxxRcpLDTymp8qemBwI6xstez6+hx6nQkav55cCwvbwY0E4x9LCCGqQZlJkq+vL+np6TzyyCP07duXiIgI/P39TRGbqIq2T0KHsbBnHpzZaO5ohBDCqCo7VsXFxbFp0yaee05tfKrX69mxYwfDhg0DYPTo0axfvx6ADRs2MHr0aACGDRtmaFy7YcMGnnjiCaytrWnUqBFBQUEcPHjQSJ+0etg6WvHgY0EkXsjg1J6rxj+gd1vIyYD1E0CnM/7xhBCiispck7Ru3ToAZsyYQa9evcjIyGDAgAFGD0xUgwGzIeE4rJsA7sHgFmTuiIQQwigqO1a9+uqrfPDBB2RmZgKQkpJC/fr10WrV4dHX15f4+HgA4uPj8fPzA0Cr1eLk5ERKSgrx8fF06tTJ8J5/fc3fLV68mMWLFwNw7dq1Sn7a6tG8sxfnohLYv+5PGrVxw97J2ngHcwtSe/r9OAkOLoZO/zDesYQQohqUeSfpwIEDhsGjR48e9OzZk6NHj1b6gOfOnaNt27aGR7169Zg/fz4zZszAx8fHsH3z5s2G19S2ud41htYahq8ArRWsfgpyjTz3XAghzKQyY9WPP/6Ih4cH7du3N0WIAIwfP57o6Giio6Nxdzdy0YQyKIpCzyebU5ivY88aI/dOAmg/BpoOgF/+DclnjH88IYSogjKTpAkTJuDg4GB47uDgwIQJEyp9wGbNmnHs2DGOHTvG4cOHsbOzY+hQdVHnpEmTDL8bOHAgUDvnetcoTr4w7Eu4fg5WRMC8VjCjvvrviTXmjk4IIapFZcaqvXv38sMPPxAQEMATTzzBjh07iIyMJD09nYICtehNXFwcPj4+APj4+HDlyhUACgoKyMjIwNXVtdj2v7+mpqvvaUeHgf78cTiZ2JPXjXswRYHwj8HKAb5/HgpyjXs8IYSogjKTJL1ej6Lc6adgYWFhGDyqavv27TRu3Pie88Zr41zvGiewJ7R4BOKjIeMKoFf/3fiKJEpCiPtCZcaqWbNmERcXR2xsLKtWraJ3796sXLmSXr16sXbtWgCWL19OREQEAOHh4SxfvhyAtWvX0rt3bxRFITw8nFWrVpGbm8vFixeJiYnhgQceMNInvbdNFzbRb20/QpaH0G9tPzZd2FTma9r188fZ257d354nP9fIFyEdPCDiE0g8CTvfM+6xhBCiCspMkgIDA1m4cCH5+fnk5+ezYMECAgMDq+Xgq1atYuTIkYbnn3zyCSEhIYwdO5a0tDSg+BxwKHuud4cOHejQoYNR5npnbNxITO8+nAluQUzvPmRsrEUFEeIO3b0t/xZsf8f0sQghRDWrzrFqzpw5zJ07l6CgIFJSUhg3bhwA48aNIyUlhaCgIObOncvs2bMBaNmyJcOHD6dFixYMGDCARYsWodFoqu2zldemC5uYsW8GCdkJ6NGTkJ3AjH0zykyUNFoLeo5qRlZ6LldOpxo/0GYPQ/tnYe9CiN1j/OMJIUQlKHq9/p61P5OTk3nllVfYsWMHiqLQp08f5s+fj4eHR5UOnJeXR4MGDTh16hSenp4kJSXh5uaGoihMmzaNhIQEvvzyS15++WU6derEU089BaiD1MMPP2yoPFSaDh06EB0dXaUY/ypj40YSpk1H/5dO7oqNDd7vvoPTkCHVdhyjmVEfKOk/tQIz0k0djRCijqjuc3FpjDVWGVN1fzf91vYjIfvuEtve9t5sG7atzNffuH6Lem621RbPPeVlw2fdQGMFE/aBRZnXbIUQwihKOxeXWd3Ow8ODVatWVXtAP/30E6GhoXh6egIY/gV4/vnnDU39aspc7+R584slSAD6nByS582vHUmSk+/tqXYlbBdCiFrOWGNVbZKYnVih7X9XlCAlX7qBm68DFhojJi5W9jB8ubo+SRIkIUQNZLYz07fffltsql1Cwp2rX+vWraNVq1YANWaud0FCyQ3wStte4/SZDpZ/u0JoaQsdxsHlA+aJSQghRLXxsvcqcbujlWO53yP50g2+mxXNaVP0TvJqDS6NQK+H1AvGP54QQlSAWZKk7Oxsfv75Zx599FHDttdff53WrVsTEhLCzp07mTdvHlBz5nprvb0rtL3GCRkOQxaCkx+gqP8OWQiX9sKyQXDgM3WgEkIIUStFhkZio7Epts1CseBG3g2Wn1pervdwb+hIz1HNaBpWcsJlFDtmwuc9IbN8d7yEEMIUSp1ut2DBAiIjI9m7dy9dunSp1oPa29uTkpJSbNtXX31V6v5Tp05l6tSp1RpDRXlMevWuNUkoCm7jx5svqIoKGa4+/qpJP1j3D9jyhlrcIXyhOg1CCCFqAWOOVbXNoMBBACw4soDE7ES87L14qe1L7I7bzYfRH1KoL2Rsq7H3fA9FUWjZTZ3SXligw0KjFKsaaBTtRoG9O9jX3PVjQoi6p9Q7SUuXLgVg4sSJJgumJnMaMgTvd99B26ABKAoaNzdQFLJ276aM2hc1m219eOIb6D0NTn0PXzwE1/8wd1RCCFEuMlYVNyhwENuGbePE6BNsG7aNiKAI5nSfw8MBDzPv8Dy+OPlFud6XJoOxAAAgAElEQVTnRsotVr17kAtHq79S7F1cAqHTP9S1Sfk5Ze8vhBAmUOqdpODgYJo0acLVq1cJCQkxbC/qRXHixAmTBFiTOA0ZUqxIQ+qKFSS9P4vUZctxHfOs+QKrKgsL6P4a+ITC2nHw317wyH8geLC5IxNCiHuSsapsWgst73d7H0VRWHBkAY6WjoxoPuKer3Gob43WyoLdq8/jG+yCtW2ZdZ6q7tI++GaEul42K1ktLNRn+t0zIIQQwgRKPet9++23JCYm0r9/f3744QdTxlRrOD/9NDcPHSL5o4+wa9cW27ZtzR1S1TTuDS/shjVPw+pR0HUS9PoXaEwwOAohRCXIWFU+Wgst73d9nwYODejdsHeZ+1toLOj1VHPWzo7mwPo/6TGymfGDTD4LuTfUB9xpeg6SKAkhTO6ehRu8vLw4fvw43t7eZGZmkpmZSYMGDfD39zdVfDWaoih4v/celp6exE2aTGH6fdBvqL4fjNmiNvrbMw8u7DR3REIIcU8yVpWPxkJDZGgk7nbuFOgK2Bq79Z7TxT3869G6ly+/744n8UKG8QPcM/fubdL0XAhhJmVWt/v1119p0qQJL730Ei+++CJNmzZl9+7dpoitVtDUq4fP/HkUpqWRfSDK3OFUD0sbGLIAxv0MTfqq227dBwmgEOK+JWNVxWz4YwOv/foaR5OP3nO/sPBAHOpbs/PrsxQW6owbVEZcxbYLIYQRlTmPavLkyWzbto1mzdRb7efPn2fkyJEcPnzY6MHVFratWxP0y89o3dzMHUr18rvdjyrxJCwdBEM/g+YDzRuTEEKUQMaqihnaZCie9p6Eeobecz8rGy3dn2jK5v+c5NjPl2k/IMB4QZXW9NzaEXSFYGH69h9CiLqrzDtJ+fn5hkEHoGnTpuTn5xs1qNqoKEHK2r2bm0fvfWWu1qnnA8FDwLejuSMRQogSyVhVMRaKBV19ugJw8tpJFh1bVOrUu0Zt3Als586hTbFkXLtpvKBKanquaNQ1Sl8/ClkmqLQnhBC3lZkkdejQgeeee45du3axa9cunn/+eTp06GCK2GodfV4eiTPfI+Wzz80dSvWyc4FHFoGDOxTmw4+TpDu6EKJGkbGq8n6+/DOfHf+MD6M/LDVR6ja8KRYahV0rzxmv7UVJTc+HfqZui4uGFGlPIYQwHUVfxtkuNzeXRYsWsWfPHgC6devGiy++iLW1tUkCrKwOHToQHR1t8uPmXbqE1tMTCxubsneujZLPwJcDAD0MXQzNBpg7IiFEDWaqc3FtHKvMNU79nV6vZ/bB2Xxz9hueCn6K1zu+XmID2bMHEki+lMnF49fISs3FwcWazhGNaRrmZfwgb6aqF+wALvwKAd3U9hVCCFFFpZ2Ly0ySaitzDz6FWVncPHgIx969zBaD0aTFwuqnIfEEdH8dek6RueJCiBKZ+1xckxnju8nYuJHkefMpSEhA6+2Nx6RXi/X3K41er+eDQx/w9ZmvebL5k0x5YMpdidL5qER2rjxLQd6dAg5aKwt6jWpumkQJ4OoxWNwDBsxRG9AKIUQVlXYulgY4RnL9449J/Xol/l+twC703gtjax3nABi3DTa9Brs/gPjDauPZ3+aqVYikAaAQQphcxsaNJEybjj4nB4CCq1dJmDYdoMxESVEUXu/4OhaKBStOr0Cn1/FW2FvFEqX9G/4sliABFOTp2L/hT9MlSd5t4LEl0HzQ7QByQVtz7xYKIWovuVdtJG4vv4yljw/xkyZTkJZm7nCqn6UtRHyilgq/sAt+nHy7KpH+TgPAE2vMHaUQQtQZyfPmGxKkIvqcHJLnzS/X6xVF4bUOrzGm5RhWnVvFzAMz0envJEVZqbklvq607UahKNB6mDoG5dyAz7qpF+h0Ri5PLoSoc8qdJN24cYPMzExjxnJf0Tg64jNvLoWpqVx94w309+MJXFHUprP2rsDfZm1KA0AhhBnU5bGqICGhQttLoigKk9pPYlyrcaw5v4Z3D7xrKNTg4FLyHRtLGw0F+YUVD7iqFAU8W8D2t+HbEZCdYvoYhBD3rTKTpEOHDtG6dWtCQkJo1aoVbdq0kb4T5WTbsiUeb04he/dvpCxZYu5wjKe0sqzSAFAIYSIyVoHW27tC20ujKAqRoZE83/p5guoHGabcdY5ojNaq+J8NFhqF/JxCvpsVzbXLJk5OrR1h2FIY9JE6o+HzbnD5gGljEELct8pMksaNG8enn35KbGwsly5dYtGiRYwZM8YUsd0XnEeOxPHhAVybv4Cb9+uA7eRb8nZFgYvS8V4IYXwyVoHHpFdRSqis6jK24t+Doii8EvoKo4JHAXAh/QKNO7rTa1Rzwx0lBxdr+jwTzOCJbcjJzmft7GiiN8eiKzThzAlFgY7PwbifQWMJSwfC3gUy/U4IUWVlJkkajYZu3boZnnft2hWtVuo9lJeiKHi/+y6Wvj7ET/4nBamp5g6p+pXUAFBrA56twK2p+jz5DGTEmz42IUSdIGOVWpzB+9130DZoAIqC1sMDLC3J3rmrSr2NErMTGblpJIuOLaJpmBej3+/CS5/1ZvT7XWga5oV/S1dGTg8jMNSdqB8u8P2HR0hPMmLT2ZI0aAsv7FYLOvw8HVaNVMuGCyFEJZVaAvzIkSMArFixglu3bjFy5EgURWH16tXY2Ngwd+5ckwZaUTWt7GzO6dPEPjESuwcewG/x5yj3W3+HE2vUNUilVbdbNlidBhEyHLpEgnsz88UqhDAZY5+La/NYZYpxKm3VKhJnvI3Xv6fjPHJkpd9n1dlV9GnYh4OJB1lwZAGJ2Yl42XsRGRrJoMBBhv1iDiXx67fnKCzQ8eCjQbTq4VNizyWj0evh4H9h61vg6KUmTkX9lYQQogQV7pPUq1fp/X0URWHHjh3VF50R1LQkCdTBKufUaTyn/QsLKytzh2NaaZdg/ydw5CsouAXNBkKXV6FhmLkjE0IYkbHPxbV5rDLFOKXX67ny/HhuHj5M4LrvsQoIqPR7bbqwiRn7ZpBTeKeCno3GhhkPziiWKGWl5bLzqzNcPp1KQIgbAye0Nm2iBBB/BM5vhV5vmva4QohaR5rJipoh+zocXKw+bqVBw85qstSkn3RPF+I+JOfi0pnqu8lPSuJCeATWjRrh//VXKJWchthvbT8Ssu+ulOdt7822YduKbdPr9Zz67Sp6nZ7WPUtZt2oqCSdgz1xo1AN++0j6+Qkhiql0M9nc3Fz+97//ERsbS0FBgWH79OnTqzfCOiTn3HmS3nsPn3lz0bq6mjsc07J3g15vwYOvwNGvYN8naulW92B4fBl4NDd3hEKIWkjGqtJZenriNX0aiW+/Q+6FC9g0bVqp90nMTixxe0mJk6IotOruY3j+x+Fk/jySTK+nm2NlY+K1Ysmn4cJuOLdFnckAd/r5gSRKQogSlXnpPiIigg0bNqDVarG3tzc8RBXoCslPSCA/seQBp06wdoBOEyDyGAz9HGyd71TJSz4LednmjU8IUavIWHVvToMG0XjrlkonSABe9l6l/u65bc9xKPFQqb+/eSOX7IxctJZmmDHQ5gm1uFBRglRE+vkJIe6hzMs5cXFxbNmypdoPHBAQgKOjIxqNBq1WS3R0NKmpqYwYMYLY2FgCAgJYs2YNzs7O6PV6IiMj2bx5M3Z2dixbtozQ0NBqj8lUbIKDafzT5kpPebivaCzVAazNE+pznQ7WPK0uuB298c5+ZRWGEELUacYaq+4nWmdn9DodGes3UG/QQCysS24OW5rI0MgS1yT1btibqIQoxm4dS6hHKJM7TKaNe5tirw3p5UerHr5YWCjkZOVzeOslOg4KMN1dpRulVFeVfn5CiFKUeUnnwQcf5OTJk0Y5+M6dOzl27JhhHuDs2bPp06cPMTEx9OnTh9mzZwPw008/ERMTQ0xMDIsXL2bChAlGiceUFK0WfUEByR/NJfvgQXOHU3NYWED4J9Bjivr8Vhp89Rj8MFGdHoH+zjSJE2vMGqoQouYw5lh1P7l17DgJb71Fxg8/VPi1gwIHMePBGXjbe6Og4G3vzYwHZzCn+xy2PLaFKQ9MIS4rjtRbaunt/ML8YqXHLSzU4g2Xz6Rw7JfLrJ55kIQ/0qvng5WltH5+Gku4HGWaGIQQtUqZhRtatGjBH3/8QaNGjbC2tkav16MoCidOnKjSgQMCAoiOjsbNzc2wrVmzZuzatQtvb28SEhLo2bMn586d44UXXqBnz56MvF2+9K/7laY2LBbWZWdz8bFh6LKzabTue7R/+S7Ebee2qGuWSuLkB5N+N208QogKMdW52FhjlTGZa5y6GR2Nbfv2Rqk4l1eYh6WFJYqisPDIQvZd3cfyh5djrSl+1+pqTDrbl58mMyWHdv38eWBwIzTGnIp3Yo16cS3/L1PuNJagsYG8TGg+WJ2hIO0phKhzKl244aeffjJKQIqi0K9fPxRF4YUXXmD8+PEkJSUZEh8vLy+SkpIAiI+Px8/Pz/BaX19f4uPj70qSFi9ezOLFiwG4du2aUeKuThb29vgsmE/s8BFcff11/P77XxSNxtxh1SzNBgAKUEIun3FFLfzgEwp+YWAh350QdZWxxqr7kV2HDgDkxcWjqV8fjUP1rd2y0txpbxFUP4i8wjxDgnQs+Rit3VqjsdDQoEl9RvzrAfZ+F8ORrZe49HsKD41pQWp8Fvs3/ElWai4OLtZ0jmhM07DS10KVW9H07L9P224+CA58CnsWwLlO0O4p6Pkm1GtQ9WMKIWq1MpMkf39/oxx4z549+Pj4kJycTN++fWnevHhVM0VRKnyVa/z48YwfPx5Qs8Lqdj4qsdpP3jbNmuH5r6kkTpvO9c8/x/3FF6sp2vuIk+/tqXZ/o2hg21TQ2sKbt+eVH18Nunx1oBNC1BnGGqvuV4Xp6Vx89FHq9e+P97vGKV4wMHAgAwMHAnAx4yLP/PQMAU4BPN/6eR5u9DBWNlp6PR1Mozbu7Pj6LKvfO4iFhYKuUL0olpWay86VZwGqL1EqaS1r9/+D9mPU8uAH/6u2pJAkSYg6z2yNaXx81NKgHh4eDB06lIMHD+Lp6UlCglpKNCEhAQ8PD8O+V67c+SM5Li7O8HpTOR+VyC9fnSIrNRdQT96/fHWK81FVr1BXf9gw6g0ZwvWFH3O+S1fOBLcgpncfMjZuLPvFdUGf6Wplor+ytIWhn8E/z8Mz60FzO98/sRqOr7qz3/+eh42RcHiZ2iujMN9kYQshRE2lqV8f5xHDSf/uOzJ37TL68Ro6NuSDHh+gtdDy1p63iFgfwbqYdeTr8gkIcWPk9AfQai0MCVKRgjwd+zf8afT4sHeDAbMg8rg69Q7UmQr7Pob7s52kEKIMZkmSsrOzyczMNPy8bds2WrVqRXh4OMuXLwdg+fLlREREABAeHs6KFSvQ6/UcOHAAJyene65HMoYd//sdfUHxO1v6AoUd/6v6mhhFUbALewAUhcKUFNDrKbh6lYRp0yVRAvXK35CF6hokFPXfIQvV7Y6e0LDTnX2f+h+M/Fb9Wa+HnHQ4tU5NlD7vBrN84YuHYPPrcOxbuHYOdIVm+VhCCGFObhMnYt20KQn/mkZBWppRj6Wx0DAgYABrh6xlfq/52FvaM33fdAZ/P5g159agsYWCfF2Jry26OGkSTj6gKOr4EXdIfRTNapFkSYg6xSw1qJOSkhg6dCgABQUFPPnkkwwYMICOHTsyfPhwlixZgr+/P2vWqNXLBg4cyObNmwkKCsLOzo6lS5eaPOaCGwolTf4ruFE9C1+vf/qfu07A+pwckufNx2nIkGo5Rq1W2jSJv1MUsHa88/Oo79TvNfUCXD2qPuKPwNGv4eDn6n4PvAADP1CTpdPrwb+rmnwJIcR9zMLKigYfzOHi48NJnPE2PvPnGaWYQ7FjKhb0adiH3n69+S3+Nz4/8TnvHniXz098Trj9ZLTZtne/xkYdGwvy1AtaWisTrD9VFBi+HPJvlztPPgv/Gwe9/wVNB9xJnIQQ9y2zJEmBgYEcP378ru2urq5s3779ru2KorBo0SJThFaqLKs0HPNcSvzdb2vO03FQI2zsLSv9/gUJd3csv9d2UQGKAq6N1UfrYeo2XSFcP68mTa5B6rZr52DtWBi6GNqMgOt/wLGV0KCdWhyino8MjEKI+4pN8+a4T5zItblzufHjjya7KKcoCt19u9PNpxsHEg7w+YnP2ee7gc4xj2Kpu1P8oUDJ42Sjn4E+nItKZN/3f9KkgwfNO3vj2aie0ZM6LG3Uf2+lqZXxvn0CGnaGh96GhmHGPbYQwqykm2k5nWvyG23OPHzXyTvJIRZ26Dm1L55OgxvTuodvpcqYar29Kbh69e7tHh5ceeEfeEx5A+tGjaryEcRfWWjAI1h9FHFrAi/8dqefRtLvsG8h6ArU5/YeasJUlDQ1CAUHd9PHLoQQ1ch13Fiydu4k8Z13sevYEUuvaiiSUE6KotC5QWc6N+hMSFIIeYF5hF0ejEOeM1lWaUQ1/JE/6x8BwM3PkYAQV84dSOTUb1dx9rKjeWdvmoV5YV+/Yo1xK8y/M7wUBUdWwK7Z8GU/KRsuxH2uzD5JtVV195/YdGETy9evJzS2v+HkfSRgKy07+XL07Gmane9Gw/QW2LlY0vXRpgS196jQFa6MjRtJmDYdfc6dTuaKjQ3OTz3FjR9+wP+bb7Dy9UGv06FYmK3eRt2TfwuSTqlT9K4ehatH1DtORSXJ6/nCsxvBJRCyksFCC3Yl33EUoi6qDT3rzKUmfTd5ly5x4ZGh2LVri98XX5hlnOm3th8J2XfPnnC0cqRJ/Sb09e9Ln4Z9cNW488eRZM7uSyDhzwwUBfxauNK8sxeN2rihtTTydLy87Dtlw/Ozoe0otWz4pb13lxgvzzRxIYRZlXYuliSpAjZd2MSCIwtIzE7Ey96LyNBIBgUO4mb+TZb8voSf9+yj48VBuLrX48U3wyv8/hkbN5I8bz4FCQlovb3xmPQqTkOGoM/PR7FUp/JdmfAilj4+uE34B1pX12r9fKKccrMg8YSaOCUcg4hFoLWGLW9B9JdqOXKNFi78qiZN3iF31kkJUcfUpESgpqlp303aqlUkvfc+AatXYdOihcmPv+nCJmbsm0FO4Z2LhTYaGwYFDuLE9RPEpMUA0Mq1FQ/5P8RD/g/hdMuds/sTOBeVSFZaLo3auDFwQohpAs5Ogd8+hENfgE4HFhZQmHfn95a2d4oMCSFqLEmSTOBq1lXmH5qPt5Uvk7q8QnryTQ5s+JOuw5rg4GxT5ffX5+eTOPM90teuxcLaGpfnxuE6ejQW9tXXCFBUQfwRSD4D7Uapz794SK2MhKJOx2jQTp2i16AdeLW6u6y5EPehmpYI/NWVK1d45plnSEpKQlEUxo8fT2RkJKmpqYwYMYLY2FgCAgJYs2YNzs7O6PV6IiMj2bx5M3Z2dixbtozQ0FBArcg6c+ZMAP71r38xevToMo9f074bvV5P/pUrWDVsaLYYSrsYCXDpxiV+ufQLv1z6hd9T1MqyTZyb0LdhXx7yewibJFc0VhY0CKpPdnouGz8+TveRTWkQVB8wTq9DANIuwaed1btKf+fkB5OqXgVXCGE8kiSZkE6vw0Kx4MdfdhOz8QaPvNGGRg38qu39cy9c4Nq8+WT+/DMaNzfcX3qR+sOGGe42iRoi69qdKXpFVfWyk9XfWWjV9VDBEdDj/9RtRVcihbiP1LRE4K8SEhJISEggNDSUzMxM2rdvz/r161m2bBkuLi5MmTKF2bNnk5aWxpw5c9i8eTMff/wxmzdvJioqisjISKKiokhNTTV8TkVRaN++PYcPH8bZ2fmexzfGd3Pmt538tmoFmSnXcXR1o9sTzxDcrVeF3ydr717sw8JQtDVz6XJCVgLbL2/n50s/czT5KP0D+vP/evw/AM6lnsMly5tfvz3PQ8+2oL6nHQd/vMDhLZfQFdz5k0drZUGvUc2rJ1GaUR/DNOxiFBj0odr03C9MLSAkBYCEqFFKOxfXzLNfLWehqH/oOjbT83veel7y7Ider+fHRcfxbepC614+VZozbR0YiO/HC7l17BhJH35I4tvvkLpsOe6TJuHYv5/xq/2I8nFwh6b91AeopchvXFWTpqI1Trdu9ybR6WBucwj7B3SbfKf6nltTtciEEKLaeXt7G3ruOTo6EhwcTHx8PBs2bGDX7Qaro0ePpmfPnsyZM4cNGzbwzDPPoCgKnTp1Ij09nYSEBHbt2kXfvn1xcVHXI/bt25ctW7YwcuRIk36eM7/tZNviTyjIU/sKZV6/xrbFnwBUKFG6dewYV8Y9h9eMGTg/McIosVaVt4M3T7V4iqdaPMX1W9e5lX8LgIsZFxm2cRjTOk1j+BvDyS/Mp1BXyNGfLxdLkOBOo9pqSZKcfCHjSsnboxbD9XPqcztXNVnye0D9t0E7mVUgRA0lSZIR9fDrQQ+/HgCk37hBdGI0l38P5MSuKzw4NIigDhUr7vB3tm3b4v/VV2Tt2sW1uXOJf/VV7Dp3ouGXX0qiVBMpitqo0MkHgv9WZrcgR5237tlKfX49Bj7tBJb24N3mLxX12qlFIuS/rxDVKjY2lqNHjxIWFkZSUpIhefLy8iIpKQmA+Ph4/PzuzArw9fUlPj6+1O0lWbx4MYsXLwbg2rVr1foZflu1wpAgFSnIy+W3VSsqlCTZtm2Lz7y5OD70ULXGZyxutm5wO89wt3VnZpeZdG7QGYDNFzcz7/A8huVOo6Ruh1mpORzeEotfsAvufo4oFpU8t/aZDhtfUYv9FLG0Vbe3GqZe9LoSBVcOqv+e26zuY2GpnuNDn4H2ZU/RFEKYjiRJpmKlI6//n2w88hPdrjzGtiW5HNt+mS7DmhjmS1eGoig49uqFQ/fuZGz4Ad2tmyiKgl6vJ+9iLNaBUja8VrCyg34z7zx39IShn9+54xS9BA7c7hVm4wTebdWkqd3T6vQNIUSlZWVl8dhjjzF//nzq1atX7HeKolTrRafx48czfvx4QJ3iUZ0yU65XaPu91Hv4YQAK09NRbG2xsDZyie1q4mDlQERQhOG5n6MfHbw6lNrrUKfoOLD+AgfWX6BhS1eGTGwDwK3MPGwdre7av1RFxRlKq27n0Vx9FCVC2SkQd/BO4pSToW6/lQ6fd4f+76kX0wpvt6DQyJ9rQpia/F9nIvVt6jOr2yxOND/BnIMfkHvamgfjHmHdh5kEtnOn8yONSY69UelFpYpGQ/1HhxqeZ/78M/GRr9Jw+TLsH3gAKL16nqiBbJ2hzRPqA6AwH66dLV6KfN/Haud318YQ8zNEfQ4Rn4CjlzqwyqAqRJny8/N57LHHGDVqFI8++igAnp6eJCQk4O3tTUJCAh4eHgD4+Phw5cqdKVVxcXH4+Pjg4+NjmJ5XtL1nz56m/BgAOLq6kXn97rtTltbWFBbko9FWbN1qYUYGFyIeod7AgXi+8Xp1hWlSoZ6hhHqGMvTQs/S48ESxXof5Fnn8GriKBs3q8YrHm1haa8nOz8aywIplU/YSFh5IaH9/dIU6CvJ1WNmUcU4NGV7+Snb2rtDsYfXxV7k3oEFbtS8fwIVd8N1o8Gl/e5peGPh2ANvKX1wVQpSP/BVlYiHuIXw98Cu2tNjCgoML8fyjBbqT/blw9BpY6EGnXrHMSs3ll69OAVRqvrR9WBjukydhd7vyUvKCBaQuXYo+R52KUXD1KgnTpgNIolQbaCzBq7X6KLoSmZ+jFoAAyMuCzESwuT1w/vJvOLXuTvPboof0cBLCQK/XM27cOIKDg5k8ebJhe3h4OMuXL2fKlCksX76ciIgIw/ZPPvmEJ554gqioKJycnPD29qZ///689dZbpKWpawy3bdvGrFmzTP55uj3xTLE1SQAWGg35OTl89+5Uhkx6E/v69y4m8VcaJyccevUkddkyHHr1NFxwq42yA67yK6vualSb4H2Wdm4DaRamTq8ctXkU7hpPnh36Kj5Nnfn9+u9YJ7rwy3/O4RXohF+wC34tXHBv6IhFZafm3Uv9hjB8xZ3njl7Q9km4fEAtN67XAYpa+KdoXZNfmEzDFsIIpLqdGd0quMWKUytYeWQ1Qw+9hpXu7jLhmno6/vFB1eaF6/PyONu2nVoc4G+0DRrQZMf2Kr2/qIFOrYezP6p3nlL/vLPdOeBOGXKf9hDQxWwhirqhJp+L9+zZQ7du3WjdujUWtytLvv/++4SFhTF8+HAuX76Mv78/a9aswcXFBb1ez8svv8yWLVuws7Nj6dKlhilzX375Je+//z4AU6dOZcyYMWUe31TV7RSNhq3/WYCNoyMR/5yKV+Mm5X4/XXY2F4Y+CoWFNNqwHo2DQ7XGayql9WCa8eAMQ4lxgLXn12Jvac/DjR4mtzCXTt90wiHbhU4ZA/DJaIplqtrzztpei28zFxq2cME32Jl6rras/nELl3+5hW1OPW7Z3KDhQ7aMGDyg+j5EbhbEH749RS8KrhyC3NvT9CadVte7Xj0KBblq4iRJkxDlIiXAa7Ck7CS+++fvJS4q1aNn3P/rhtZKg6V15aucnQluoVZXK0HTQwfROEqz0/vWrXS16W1RGfKrR9UqTK5NYOLt/0f2fQyO3tB6mHljFfed2nQuNjVTfjfJsRfY8OFMbqan0/eFibSoQCGHm0eOcOmpp3F6dCgNZs4s+wU11L16MJUkX5fPwYSDnLh+gpPXTnLy+klysgrwTW9GQGYLGma0wCrHDgDFTkd+TgHav0znK7DIw2sg1Zso/ZVOp07DTjim3m0C+G6MusZpsjoTheOrwNJOTZocPY0ThxC1nCRJNdzsV9aWuKg00yoV75YOZJ7QYh8AQW09adsxCMf6FSsZGtO7DwVXr5b8SwsLbFu3xuON1w3T88R9LusaZCWq0/cA/tNFLQbxyCI1mV46UF3rVFRRz6MlaCuwiFmI22rbudiUTP3d3LyRwY/zZpN44Q/GLVhcoal3yR/NJeW//8X3009x7F3xvkv3A71eT1xmnMljGWcAACAASURBVJo0XT/JyeSTJMSnMsbpZVJ3a4olSEWyrdMZ+PgDKHoFJ3db6rnb4uBsY5ypeqCe2zOuqOdugIXtIPWC+nN9f2jY6fY0vU7qlD1pMSGEJEk13ZiPI2lz5uG7FpUeD/6JYP8gLh5NoWFqS+rlugKQ5XwNy8Bc/Fu7ENK0GY3qN0JrUfoSs4yNG0mYNh19zp2pBoqNDc7PjkZRFG7u24/X2zOwad6czO3bSft2FQ1mvY/W3d14H1rUHHq9OkXD0katsvTdGLU4RFEfJ42VWp68KGlqEAruzWSAFWWqbediUzLHd1NYUMD1K5fwbNQYvV5Pfm4OVjZlX3TT5eUR+/hw8uLi0Dg4UJCcLAWAgLzCPHR6HV+8vLfU2SDptsk437pzF0dvoUfrpMPe1QoXDwe8vV3xbOiET7PyJ63lVpALCSfgygF1it7lqDtNza0c1SIQfy0SJEQdJM1ka7hhg/qxPP9/hMb2NywqPRKwldGDHmFQ4CDyB+UTkxbDyfPnuXIyDf1FW6wP+5J4GM5bHyXB/xsWTv43APuv7sfd1p0g5yDD+zsNGcLR5KNYLl5D/YxC0p005I8fSvNxr6o7REYa9tXn5lJ44waa293ir32yiLwLf2LXuTP2nR/EytfHdF+MMA1FURMkUEuMP/29mjilX/pLRb2jcHw1HPpC3a/vO9AlEm6mwh+/QOM+asUmIUSNpdFq8Wyktg04/vNPRP/4PSNmzMbRxe2er7OwssJx0ECuz51HQXY2IAWAAKw06oXNWzY3sMtxuuv3N60zcHrqOonJMaRfy+ZWqg7lhhWOOS7US3Dj2kU3YgszCAhx47RNNDsu76DdnqEEtnHHq5slhbpCss9qcXF3wMndFhsHy4qVpNdag19H9cHEO+f1KwfVYhBXDkJarLpvbiYsfRh6TVWr7ul06tgga5tEHSVJUg0xKHAQPEKp86UtNZa0cGtBC7cW8KD6moy0bI4eiuHP4wU0cO4IgK5Qx/ovorBsmc3Mx6YCMOfgHDLzMjmXnkj7sBl3krCMrWRf2HTXnOx6AwdSb+DAOxt0hdyMPsyNzT+psfj5Yd+5M/YPdsYuLAyts7OUF78fKYpa6ME5AFqppZHR6SDlDzVhKprOcSUKvn8exmwB+87qwHvupzsNcJ38ZJAVogbyCAikYcsQHOqXr+pl+qrVd23T5+SQPG9+nT/fN3zIlsTNeXetSfLva8eI9hOL7ZuvyycpO4mrWVeJy4ynj2cPLAq1bEz6nd+v/U5fn2dwcLbhP8c/YdvZHTwb/Z7htTptAYpTPjbOFji52+Hh5Uygny+uvg7Y1SvHlOi/nteLypUXTSi6mQr27mBlrz6P3Q3fjy9eRc+7jZp4CVEHyHS7+0x60k2+++AgLR915cEurYmLT2b6tx9wK/8WYVeG3DWdL6rJeoYP7k8b9zYE1g8s9X31ej15Fy6QvW8/2fv3c/PgQXRZWaAoaLy9KUxOhoICw/6KjQ3e775T5wfOOqGwQF087Bqk3o2K+hy2TgVdvvp7O7fiZch9QtWytgAn1pTefFHcF+rqubg8atJ3c+P6Nc7s2cUD4Y+h3K7093elFgBSFILPnDZyhDVfdVe3O5t6lrPXz3E17jqpyZlkpeSRn66gzbTFMceVermuaPTqte5OjwRywGsTNzPyaHa8Fx0eDiDNOR5tgTWOuc64e9WvePGn+CPq+fxKFKRdVLdprNTzeFHS5PcAOHhU+jMKURPImqQ6RKfTg16PhcaCk7vi2L3qfKn7ZlqlsrL920xsN5HxIeP/P3vnHV9Flfbx78xtufem904SAgQCCR07UhQpghQru64Vdd21F3yt76qw6y6WfcVdWXUtq7Crq6KioGIXBJHeWwLppLfbZ+b9Y5KbhDSwkFw438/nfubO3OfMPDn3ZJ77m3POczjiOMLcD+cyf/R8JqROoMJZwdeFX5MYnEhicCLx9nhMsgnN58O1fTuNa9dS8be/o3k87c5tTEwk4733qHnzTUwJ8ZgSEjDGJ2CMie40CHeG6KkKMHxuKNvelFGvaahe+a6mNT7QM+mNux8+uhu8zpZyJitc+FchlE4iTuV7cXf0prpZ9+6bfLP0FfqOHMPkm+/EYrO1s+ksAZAhIoL+a9ecCDcFgKIqlDvLKawrpLqygUGmXEKiglh84GlcFSqDt57PGbMzuXHHlZAfzAV7rgfAY3GghrgwhUNwtJmo2FD6JCfQPy0da0g3w/jqy6BwfVPq8fX6PV1pivu3bdPXdzqyGzQFYgeJ0QOCgEKIpFOYmjIH/3p4baeTSiP7WBl3Y18SIuLYsz+fpduXMevMKeTE5PBFwRf8/rOWoQKyJBNriyXRnkhScBKJwYmMv3xxB2cGTYKMd98lb8ZFbT8wGjHFxWFMiMcUn4ApIYGQSZOwDs5G83hQnU7k0FD/DbuzpBOipyrA8DRC6TY9uFbnw+4VehamozFY9HlRZjuYg5u29rb7kelw+s26/e4PwRIM6efo+6Xb9cV3m8uY7CIzXw8i7sWd05vqRtM0Nq/6gM9f+QcRCUnMuOsBIhPbzj/t6F6MyUTCH/6X8Jkzqfv4Y2S7HfsZZxzfvBnBL8KW8i3klRRQur+O2nIn7ioV6sxYGoOxe8KQaHlYOfPOYSw4/CCjOIfM6mEMv6AP39d8R4wxjuTwREKCjlomxOeGki36/Xz0PF0UvT0PDn4Bd+7R93e9r9+zk0eCRSwzIui9iMQNpzDhcTaMoRpKXfugJZsgJNhGfLjeXV74jYO03WeTc1EOAIZ1iTzqfAk1xIXTXkuN5QilxgIKfHlsKNtAWV4ZOaGgBI3kQMZ03JZILO4q+h58D7N7E9tCa9n80o0kNZiIrpcIq/Fgq3IiH6nEV1KKc9Mm6lauxNw3A+vgbJw7dnDo8itIef7vBI8di3PLFkoefqRtUKZpHPyiJwmdNk0E40DBbNfTz6aepu+ve75jO8UNWVN0UeVpBE8DuGqgrqhlP2Zgi0j6/HF9fH2zSHrtImgsb3tO2dRWZGVOhAv0hT/54HZIHg1DL9eHEn3z1FHi7GihZtdFnOn40vALBL0ZSZIYdsGFRKf04f2n/sgb99/B1FvuJn3YSL9N80Opznr1q158CeeWLViHDiX6d7/DfqYQSz1JbkwuuTG5kNP2uKqpHKkv52BhIb5qiXBPDBHxdtRDKmqViW1fF9FvYgQ3r76ZMYcuJLd4HI6gWrzBDuRQBWuUgfAYO/EJEWT3nUpq83c87n4Y9uuWXqSPH9SH6UkyxGW3GqI3Ru95Em1D0Ms54T1JBQUFXHnllZSVlSFJEvPmzePWW2/lkUce4R//+AcxTSmnFyxYwJSm5AELFy7kxRdfxGAw8Ne//pVJkyZ1e53e9ISuN7B3XSmfvrYDzddyU5KMGhN/nU3/MfH+Y7XlThpr3SRmhgPwxeu7KdhVRX2lq81QdKPF0LTmg4WNW1cS5clBNbRM5pQVN4fsS0m/+kye3fxsO3+CDEHE2GKItcUSFxTDfSPnEx4cxcG939O46mMGXHwt5vh46lauovC22zrsqQLAZMIQHkbK3/+ONTsbx/ffU/v+B8TcfhvGiAjc+/bhKSrCGB6OISICQ3g4ckjIcQ/3E/wCPDW4456ksBS4ffuxn6e+VBc3oQn6/v5P9TTmfpF19KsBEofCWbfr9s+fAwOmwLnzweOABQndX3P0DTDlCf1p6lPZMPZeGH297su7N+mLN3YkrppFV+IwiO6nl686qM/HsoS0zPc4iX48iHtx5/TWuqkrP8K7f3mM8kN5nHXZlYyeMeeYxI7q8VD79jtUPP88vpISrLm5ulg660whlgIITdXwaT52Ve3iwI4SyvY34Kz04auRMTbYMHvbPiCyhpiY8lB/fv/F77g69Pf0sw0gcrCRzUVrSGqoIrEyj9CiTVC4Qb//AgTH6/OZBs+C7Jk98FcKBC30mp4ko9HIokWLGD58OPX19YwYMYLzzjsPgNtvv5277rqrjf3OnTtZtmwZO3bsoLi4mIkTJ7J3714MBrE+y/HQLITWLj9AQ5Wb4EgLp8/o20YgAYTFWAmLabkBnjs3CwDFp1Jf6aK23Nn0clBb7qS62EmINhTVYGpzHtVgIYqZJH+TwZ8tp4NNwWtx4rI0UGeoosZQQTkllPgK2Vq5naAgPZvOmzWf8d/I5ayL+x8AFkds5MxOeqpC6n6Ai8ZjafBgjNSzMzUU5FO/ejUxt+upzWvfe5/Kf/yjbWUYDBjCwjC0Ek6JCxdgCA3FsWkTnoN5hM2aiSRJ+CorQZYxhIYiiTb38zLhIXj/lvZzkiY8dHznCWnbhsmceHzlb/iq7fXvL20RU62FladRF1GeBn0RRgBVgYEXQmRT0hOfW0+jW1/aVpj5nG2vOWmBLpKqD8Fzp8HsF2HIHMj/Gl69qJNhhraW/ZHX6gkwagr0YYuDZugisb5Uzz54dA+YyQ4GMXBAcGyExsRy+R+eYNXfnuGbpa9Qnn+QSTfdiskS1GU52Wwm4rJLCZ81k5p33qXi+b9TcP31BOXmEPO732E/6ywhlgIASZYwYSInJoecc3Pg3LafuxxeCovKKCgqRaqzYPZa8eIh1hZLzUb4oSGf+Hgnt337P0zZeSPBnn44rDGooWMxx7gJtdQSLRWSdGQbowqTicieqceBf83RH171O857uEDwC3HCo2ZCQgIJCfqT2pCQEAYOHEhRUVGn9suXL+eyyy7DYrGQnp5OZmYm69ev5/TTTz9RLp809B8T304UHSsGo0x4nI3wuPaTeRffuLrDMjZXKK5GH44SN45aDz6vit7kYgkilhQG0ccgMWRcMkHGIDRNY/CuiYzIPAdJklC8KvH16aw8/VxSHDNQm9ajcAdFsXvAFeTbJT5MX020NZrPm9rUo2FfUXJvPG81rfH0TL8DOH7fl0i3iXC3gXCnTLBTw+5QsTb6CGqoJOhgKUkWvRes8J1lKCtWEz5bT3ld9vjjeupzScIQGtpGWBkiIjBERGCMjibqmqt13/L0DECW9PQfVc+nFM3JGXpTdjtJ0oWSyQr2rteNAXThMu2plv2IPnDdp+3tVKWtaLI2LRoZEgcXvwxJTUOaQpPgrNtaCTNHS5mGI+Bt2h84Q7cv3w0r79XH/IcmwL5P4L3fdeyrMahFNF36Lz2V74HPYP0LcOEzEBwDeV9B/rediLNWois0WYiukxyTJYipt95DbHpfvl76CinZOeSeN/mYykpmMxGXXkL4zIuoeeddKp9/noLr5xGUm0PK3/7mf6glCEyCbCYy+yWT2S+5zfHFExajjFVxNXqRbArLpi1jm7GEmkIXnuowpAIzsqLfNxzAXlQOFRroX7kHZehm/k8q5qF99aSHOigrf59DXy0kKXYwiSlnEJ52LlJMFohRIIITSI9Gufz8fDZt2sSYMWP49ttvefbZZ3n11VcZOXIkixYtIiIigqKiIk477TR/meTk5C5FleDEExwZREOVu8Pjs+8ZAeiTgr0uBUedB0edm8ZaD45aD446D7F99AmdXpdC2XYHI1LSAKirdOJ4K5YkLkY9qhNHNVhI8szl/pobiM3Qe7Gc9R7OLL4IU38HAI21bqLdwygJj6NUq+eAVk+9VkudVkutUoVLdqBJGrkxufyrSSQ9MGQ3/YaOpHlVisdi1xMz2U6ky0i4SybEVU+Iow5b5UGsDT4sDW60YJtfJO36w3yCKhvIem8FmqZx4OrfoBWWYIzUhZWxtcAKD8cQHo4pIQFrbq5eTz4fkvEU+vGZc8mpkclONkBQqP5qTVBY26EmUX2PryctYxzck6cLGIB+58OV73XQA3bU+yB9OC3uBn1hSanph8ehtfDlH7u/7p179B68L5+ANf8H9x7Sf7x89Rd9uGNrkSUIWCRJYvSMOaQOziUuQ1+cfNtnH7P2v0upr6wgJCqasy+7koFnj+u4fGux9O67NHz1lX+Rcs+hQ5hSU0XP0kmGwShjD9PjaXZUNtlzs/2faZqGo85D7REHZaXVFBeXI9frC+QSkUZK6tn8sCKK2urDbE7ayEs2lRnfjaN+UxVOy8sYzBXY7A4ioiwkJKWSlDiScRmT/Qv6CgQ/Nz32a6yhoYHZs2fz9NNPExoayk033cSDDz6IJEk8+OCD3Hnnnbz00kvHdc4lS5awZMkSAMrLy7uxFvxcnD6jL5+/vhufR/UfM5plTp/R178vSRJmqxGz1dhhbxSA2Wrkmj+f7d+3h1uYenMOKxZvgQ5mJRlUI9QZSbakAtBQ46byW4nJQ3RRXX64HvPqDPrQ+fpPBpPEab9OAaDkQC2Td91G/1m6aCveV0120O240504JRfVshMXjTilRhppoLFJdA3t15chgNej8OcBRUyIH00W4PA5eM38A0mhGqH1RYSVy4Q6we7QsLSqK9egNIa9/RFexcvWKROw9c9i4LNLcPqcHPj9bzGZLJgiogiKisESGY0pMrJdj5Yc1PUwGMFJisEItlZP5UPi9NexMmi6/mrm3HvhnLtbeqy8jR2LrOaesMThMOI3LU93jRaQjfqilDUFui0iwUWgE9+3HwA/rHiXL159wX+8vqKcj5foc047E0rQJJYuuYSIS/QHIkpNDXmz5xBx+eXE3nnHL+i5oDchSRL2MAv2MAuJ/SIY1iY2ZzA6fjSV/RswmgyMjHiQif2uYkNpCc7KRJQqE5LW0otUL3lYH1SFO3UD2edm8r7jOb47so3nxrxCWIyNb8u+odHbSGKwnok3KihKCHLBcdMjIsnr9TJ79mzmzp3LrFn6sKa4uJbAfv311zNt2jQAkpKSKChomdxdWFhIUlLbtKTNzJs3j3nz5gH6JCzBieFY5zsdL+YgI2lDorvsqbrswTH+/ZiUEH773Dia80sk9gvn0gdG43Ur+NwKXo+C193y8nkUvC6F1GR9qJ4kQ3R4BNmx/QGor3JjL4nD3FQ+tJMUJ7OnDQdgz3elnJH/B869Un/iuuPTUuJDn8YXpVBhUCgzevHJHrwGN16c+BQHmq+RrOEWhgGHDpbyfmYaY3JjGQjszj/Avvx8who8hDrchDjdyKqvnVx0jB/FiOdepayxjP2XXkz0zNkMuPZWyqoKOLj4L5jCIzFHRmOJjMYeHY89Op7g6ASMwSEiaAjaI8t6SnXLMfQC9ZvYdv7AGb/XX615Q9yLTxZ+WPFuu2M+j5uvl73apUg6GtluJ27+vQTl6GnX3Hl5eA4dInjsWOo++ECsiXeKIkkS0cktqcIHJw1k8Hx9/qeiqDRUuagrd1FbXEn5wQNUlMo4Go24GryklWzDU3SEpavWM+E3A3mp9EkOlDaQWzyeuqAKnLZazBESYTFW4iKjSQpOIj0snQmpEwC9l6uzeLji4Aqe2fgMpY2lxNvjuXX4rUzNmPrLV4igxznhIknTNK699loGDhzIHXe0PEEqKSnxz1V65513GDx4MADTp0/niiuu4I477qC4uJh9+/YxevToE+22oBt+ynyn7jiWnqpmJLllNShzkJHo5GMf7hOfHsaFtwz17w8YE8+Apr9J0zQUr6oLLVeL4PK5FSLj9WvEZ4Rx5pxMUmN0ER8dH0r/IUl43WqLKOtApM067ywAyra5iJOuZuxVuvAr+0qhvM+DtOkTlTQw+NAkL+AFnAyfWAfAls/zORw+lhyDvsDf2k82EfSlD6NSgEE5gEFxY1DdGBQPBsWNihuvyYPt19MZfvMDbD24hn0LH2HE1XeRdsb57Mhbx96v38cYHoklKhprVCy28GiCzSHYTXZCzCHYTDZMctukHcfDu396jiN7YvGaIjB5q4kdcISL7v3tjz6fQCD45aivquz4eEU5Hy1+kj5DhpI6OJfgyKguzyOZTITPmePfr379Dar/9S+MyckoR474Fyf3FRdT8qA+/FQIpVMbg0EmLMZGWIyNlEGRQL82n2cfeRxXST6HzhhEQmYYz20oYOuRULZUZeFTwtvYeoxOCizlFIYexJaTxqCzErllw40k21J49OxHkWWJN3a9QYg5hEN1h/jy882Mz59HsCeCBnM1rxx+Fy5CCKVTgBMukr799ltee+01hgwZwtCh+g/SBQsWsHTpUjZv3owkSaSlpfH88/oaKtnZ2VxyySUMGjQIo9HI4sWLRWa7U4xfqqfqeJAkCaPZgNFswNqJ7opODm4jyjKGxZAxLKbbczdn4R8xKY1BZyRiM+nDEYdPSKdvTnw7UdVaoGkanDFDf6Bgc0YSPWImo6/Se7Z8hxM4kDm7y2sbtSrGpeo/SLYurUeqm4JaUgbAd//Mw7o7AaPixq0U41DyqFLd+GQ3PoMHj8GNW67knJuvpP+5M3j3o3+z+5s3ufF3fyE8IY1VW99n25ENmMMjsVuCCTYFYzfb9a3Jzt4XvqDu0GBUsz5+3WuOpGS/nXf/9JwQSgJBLyQkKpr6ivZD2Y1mCwc3bWDnV58BEJmU4hdMKdlDsNjsXZ437t57CBqYRclDD4OitPlMc7k48tTTQiQJuiY2i6DYLAY07//mfU4rWMdpBevx5m+krqiMWm8MdUo8tcYBVBvSqXUksvnTw2QMi+GspLOwHIjj+Vu+4PJHRrNowyKiq1PJKjuNs6ouxqjpDwNDPJGcsX82L7/zFuWTyrlq8FUAPLr2Uc5MOpPxqeNx+Vws3b0Ui8GC1WjFYrAQZAwiyBCExdjyPtoaTZglTH8IqykY5VNoPnKAcMLXSTpR9Nb1JwSCE4WqqHg9Kl5X+16s5pfRLNNvpD7UdcvqApAgd7w+R2vl3zdTU1yDx+XF61FRvKCoMqrW8pAi1LGf869JI+7c81ly20qi8jdy/sOTCBk2gsU3fQKaAVnxIKtuJM2NprlRJQ+q5EaWM/wZC1tj8lRx1XMX8eyzL1JeeRjNIIEMGKSWlywhGWXU6Ab++Os/ovg0XnznLarDi5g/6Q5cjV5eXvkWVe4KZNmAQZYxyDKyQcYgGzAYZIyygcj4YOYMvwivW+GTTV9hjzYxNvMsPE4fX+/6Dh8+jLIBo9GIQTZgNBgwGUwYDUaMBgPhoSEkhSeiKCpV9dVYrUEEW+xoqoaiKhgMhlN+SKO4F3dOoNXNrq8/5+Mlz+LztAx/NpotnD/vd2SdOZYjh/I4vG0zh7dvoXDXDnweN31HjuGiux8EoHjvbmLT+2I0ddz7vGvgIOjkJ0nCggWEzxLr6Qh+JF4nFG2EgnVQsF7fDr0C9bzHwOdG/u/VHEmdx/6yFMZMz8CLh9XLtpP/TV2Hp1NRke0qYbYQLnlgFJOXT+IS5Qb61A1k+K/jmPDmBAaWnU6kIwGf7MUne1Fkj/+9T/Yyse94pmdNw5qmMu4/4/if7IeZljGNUqmA33/2e6ySDYvJjMV4lNhqElmT0yczNHYolc5KVuWvYmzKWJKCk6hwVrCnak97kdZKqP2UESAnI71mnSSBQHBikA0yFquMxXps/+a5E1La7F9w49AO7VRV84suONOfyWjydcMxujKxD0pB0zRGnxOF4+AhPI0ePE4PHrcPr0fF5wNFsVJn6/gm7TVF4HUrWPZnknzUkIqjSfvkQ5QLa3Ab7Pg+j2H4/tUwCeorXSifxBFGx0kMNPTBikrlf+HNi6gpc5D3skaY51V46SyK99ewe4mn+S9usu6AkOXc/OdnKNhZxYrFW5HTVnDT/EXsWlPC5//a3XQtFdDQ0EBSm7YaoGE5cxc3zL2Lvd+X8uG/1pM4s4ZLzr2S7z89wDcfbdNTksuaLgolQNYPSZKEJMOQuZGc2/8stq8p4KvPtzB2XjrZMdl8v3o/WzbuR5YlJFlClmVk/7bl/djL+xMbHMuu9UUcOlTKORcNxGaysWNNIUdKapvEpS4Om0Vm87VNFgPZZ+tDSw/vqMTrUeg7LBaAQ9srcTu8SPKpLRBPNprnHX297NUOs9vFpfclLr0vo6bPxuf1UrJ3F4YmQdRYU83SB+/i7CuuYvSMOXicDqpLS4jtk+5f3NuYkMAhRx17EiJxmYwEeX0MKKkiqdGN78gRAJSGBg5dfgUxt99OyPhxaKoKknTKP4wQdIPJCmln6i/QxbjPhSxL0FACVQeJHdpI7JmZULgBw4d3MSV5DIs5H6mDxFESEgNzU/B5VYwmA6svWc2mTw5TcKSSGGsM665Yxxev7aVwaw0+r4qmtDsF7IePv9nBJQuHcvPQm5G/TOCDD7dw1m2JDIsdRvTKkVgqw9EMCorsQzG0CCyP5GFD+BFq0vcQPtHJwvULCdqeRL8YjSPpe7jti9sYWHY6smpEaSXMmoWaZlC554y7OCN9DFscP/DE+if4y9mL6BuZwddFX/Pfvf/Ve70MLeIqyBjUpldsYp+JhFnCKG0spbC+kNzYXEyyiTpPHR7F47cNZEEmRJJAIDguZFnCHGTEHNT29pEyOBaI9e+Punw4MLzT8yy55i285vbrpZi81djDLFx3bwbu/Hw0n4rq9aF6feDzofp8qB4F1efDMDoH2WbDajYzZ5YFZdcwACISbFx4TiOuXXtQfQqqT0FTVf1cPgVVUVEVH7Zw/cdZaIyV0cn7sB/We7ZiUkMYYlqLmncYTdNXoEfRmt7T9LRbItygD02MiLeT6vySxA0F/vLJlasx1rsACU2S0STZ/755G12yE+ZCcLiFuLKdJL26Dc69kqAQAwmH92FQJDRJQkNCk2VUSS+nSjKaJOF+6t/wt7NweJyY9pZR+vePyH5wMeUVFSg7y/E1KStNktpdH0nmB/UjJt/wOHt3FnB4TT5283rOnnETG7/dTe1+DUnqfGizT66jxrSGM0+7mK8/2kZpQRFTQzLJyhzDp29uwlUm1jM5GRl49rhjStJgNJlIyc7x75ttNmbc/SAxqX0AOLR1M+89uYCgkFBSs3PoM2QodZPGsW3DGtQm0eQym9ieEkPE2ROJvvEGAJSaWowJ8RhC9KHNjWvWUjx/PrZhw7AOH45t+DCC1zgLSAAAIABJREFUBg5EMou00IIuaF4TDyAyHW5e1/KZ4gVzMNKmVzEah6P42g+bNxorGT9zsJ5N9MguKN7EsHNnMey8VKg+hK2xgilTrTAzDUw2VIMVBQs+H/i8Kj6PoosnVSPEHMKNuTdSbKvB4/KREhrNwrMXslMupr7Shc+rojTZN5fzv3crDI4ezFeXfsWXf8+jpLaGMaeP5LXJr7HuiSp8DZ1Xwd5tPtyDd5NyqZ2M8Ay+/FMRBUM8OM9soLC+kNM//7UuriQPtbKHCsmNT3bgk2vxyR6MGSkMHJLKOvsnPLH+CZbE/Zf0AXG8Uf0ir259jZSagfhkD5pBQTbJGEwSJpMBg1nGZDbyt0mLCbWG8MHBD1hTvIaFZy8EYGX+Sg7UHOhwuGKzULMZbWRH6+nl6z31SEgE/wJLTojhdgKBoEd490/PUbI/HdVg8R+TFTcJmXkBMSdJU1VQFKSmJ+VKXR2aomBsXgemsBDN6UTz+fwv/O8VNJ8XQ0gItqZMnHWffIIhJAR707pwVa+/jupwgKKgeZvKKz7/e03xEZQ1kIjLLkXTNArn34tt5EiiLr4Et6OBwzfMQ/V5dXvFB95WfigK+HxYZ0wj467/obqmjOKx52O/6VrSbryFgl3raZj5G/3vRBdq7cWWhHnexWTdch9b1n0G191LyP2/JeOyq/ny7VewP/oSSDI3yvXiXtwJp3KcctTVkr/5Bw5v38KhbZtp6CQpBEBIdAzzFv+zw8+c27ZR9dprODduwltYCIAUFIR1yBC/aLIOHYohLIza998XmfMEx47iZe99s/i0/rdoWkuckiQ3E0MW0/+epyC6H6x5Fj6+H+YX6GvhffyAvn5cRxgs+gLdJhv89jvd/vsXYd/HcMW/dZuNr0HZDl3ENduarGCyN21tevbR1KY1RB1V+tbW9qGjx+VDaS2ovCo+j4rPq6B49OPWYBNJA/SYtfnTw4TH2kjLiUZVNT5/bZe/jOJV9OH7Hh9ej4LPq6D5YMDoePpODiGvOo+NjzkZMz0D86g6tuftofqlrhO4AIy+MJ1tfT7ns11fcd7G6zljdiYvOZ/m2+3fc1benKYeME9TL1hTj5jBi2SEm0fcROrgSP60/w/sKznIogF/Iz4jjDvX38q+sgOEeaMxmmWMJgNmixGT2YjFZCbIGERicCK3j7gdgHf3v8tjlz3W4b1YiCSBQNBjiOx2vRNN09A8HjRvkzBrJ/J0oWeMjsIYFYXqcuHcshVzehqm2Fh81dU41n+P5vMy4eGHxb24E0Sc0tE0jariQl6+46aODSSJidfeRNHunUz+3Z1IkkR9VQUWqw2ztWXdPW/ZEZybNuHY+APOjZtw7drlTwQR+8ADlP/lL2guV8tpg4JIePQPQigJOuepwewtSWNtw69oUKMJlis4Pfhf9E/Ih9u36zbuenBUQliqvoRCxX6oOqCvN+d1Nq0552x6Nb93wNSnwGiGdc/Dno/gyqYU++/9HnYs121VX8d+WcLgvsP6+zevgtLt8Pume8lrM6FkS5O4srUIK3Or9xFpMO5/dPut/wGDGbIv0vcPfA5obUVZ67IGs94T1wpN0/C6FWRZT3KleFWqShqber1aRJnvqB6xxH7hJGaG46jzsPad/Qw8M5HEzHDKC+r5culuXZR5FV2oeVQUn4bq1fQRHcDEqwZSkXKQ4v01HFlqZfotQ/mSDyncUkfIl1ntqk1DRTH40IwqEfYwzrsmm3v2/o7dD+0WIkkgEAgEJxZxL+4cUTdtWXLz1R1mzwuJjiF34mQOb9/MxQ8uAOCtxx/k0NZNBEdEEpGYTGRiEhEJTdvEZEJjYsDlxrl1G66dO6n612scctS3m++U4oPQaVMxp6RiSknGnJqKKTkFQ3DXGfkEpwhb/wPv36ILm2ZMVrjwr5BzyS9/fcXbtLi3o0l0NQkvxdsyv+rAZ3pv0pCmtPprn4PK/UeJstZizaGLpN+8p9svGaf3Qv3qv/r+k4OgrqhznyQD9L8ALn9D339tJqSMgXPn6/tvXasLqdbCqrVgM9sgKhMScnX7sp0QHAf2KH0ou6roC6V3garoostgkDGYZDwuH7VHnITFWDFbjdRXuSg9WOvvBfP3orUarqh4FIZN6kNEvI1Ro0aJxA0CgUAgEAh6J2dfdmWH2fOak0OMmdnyo3TktJmkDBpCdUkRVcWF7FnzNa7GlgkYBqORPrnDmXnPQ9hPG8OXr77AoZSYNvOdtqXEQEE5qR+tRKmtbeOLITISc0oKptRUrLm5RP5qLgBKbS1yaGiHiSLEcL6TkGYhtPoPUFsIYckw4aETI5AADCYwhEFQWOc2fce33T/9OEdjXP1R2x6ruW/qvWOtRVUboebURVYzIYlgbRrqp6pQurWtKPM5aceIq+DCZ3T7v50OY+fDuPugvhSezNJFVmcCy2RDzrkEc/ZMcNXBF4swD5pBTOpwaKyEzasIMdkICbV1MGQxtOW8cvfzZoVIEggEAoFA0ON0lz2vNWm5w0nLbUkMo2kazvo6qooLqS7WhVOQvWUid15seLshQqossz0lFuOFM7EGWTF7FcxOJ6baeowVFVBUgvOHH1Dr6vwiKW/2HGwjhpP4pz8BcGTRIoxx8XhLitm+/G12x4Tiik4nyOsj64mFjEQshBvw5Fxy4kRRT2AKarsfl3185S9a3PJeluF337f9XFV1odQsuDwOfU5VM5e8CtH9m3yxwrgHWnrAOhqq2FgJzhrd3lUD3z0HMQMgabjeg/ZuJ8N2WzNjMQz7FRRvgmW/AqwdmgmRJBAIBAKBoFdwrNnzjkaSJGyhYdhCw0jO6uBHXicpwhVZYsunH+Fzu9t9lnv+VCZeexOKz8dbjz9I7nmTib7uOrToSHZ+/TlBZgsV//k35kYH5cFWth/VU7U1Phz+tIARHg/hs2ejejxUPr+E4LHnYM3JQW1sxLllC3JICHJwMIaQEP29xdLOF4EgYJFlMNv1V0efDZrRsm8Nh7F3H/u5w1PhwfKW9dUSh8Itm1t6vI7uAWvuFUtsesBiDoGMscD6Dk8vRJJAIBAIBIKTmpDomE7nO81b/E88LieNNdU4amporNW3Ucn62nFelwuPw4HP4yHisks5kn+Qj+69RT9BWtOyB5rWYU/V7phQBlRXsfX1fzIgZzhVixfjsgVRV12OVl5B5Z+ewKCqGFQNg6piVDUMBgMmux1TcDDG4BCi5s0jdNL5eMvKqHzxRcLnzCGof/+mRBUbkYNDMISG6NuQYOSQECSLRawdJTh1aG7rRoue0v1Yic6Ei56Dx0Z2+LEQSQKBQCAQCE5quprvBGAOsmKOtxIRn9iubFBwMFc8vsi/H5WcwtVPPY+jpprG2hoaa6r5/J9/7/C6LpMR47hz2fjwPSQPGkzWju3s/34tK5/6o26QkdC5z1HJxCsaReUlLLv5aqbM/hWNb79DRXICe//7OtTU4tm4qY3IMmia/l6SSFRlguzBhM6/B19yIqEON3XL/k3YDddjjIvDl38Yz/Zteg9WK4HV/F6yWoXQEpzSCJEkEAgEAoHgpOZ45jt1h8FoIjIxicjEJP+x7998nYbG9it3BgeHEN+3H7f96x3/sbRhI7n2ry/gdbvwud143S68TVuf243X48brctH/tLMIj4un7OB+UuuqCMvNJXnD9+z97hucu7fi9bjwZPTB53Hj9Xjw+bxtrp2SkY3Vq5JXkMc3zz/FlVffTOP6dexNS+CHzz8GQFI1DForkaVq/vfDC8oJstlRHphPaVU5IxL6UPvucny/mUtdXS3q4cNoZWWY7CGYQ0Mwh4ZhDg3FEhGJOSKC4PgEJJtNCC1BwCJEkkAgEAgEgpOeHzvf6Vg45+obWPW3Z1CUlixhBoORc66+oZ2tyRJEeFz8MZ87LiOTC357u3+//2ln0f+0s9rZaZqGz+vxCy97eAQGo4mQiiPE5g4jashQYi6YjG33ToKTU/A2NuKurcXb2IDX4cDrdOB1OnXR5vEQPW4KstPB/upK9q77lmHnxeAtKmLnmq/Y8903XfpsUFQmbc8Dg4HDv72GiuJCLsgYTOO679g7ZhiVhYegugbZ7cFksWAKsmKyWjHZbJiDgwmOimHQ2eOQQ0IpKy7AYDQSl5EJQH1lBbLBgMliwWixIMuGY67LH8Ourz//WcS1IPAQIkkgEAgEAoHgJ/Bz9lT9WCRJwmS2YDJbsIaE+o+HRscSGh3r30/KGkRS1qBjPm88cNaV1wIQPvMikl1Ozr1qHh6XE09NLZ6aajy1NbrgaqjHU1+P6nQRe8EslIYGfIOyCY1PQHIoyFYbBqMRNGisKMdbX48iSyiyjCJJKAY98UWw04P5oUcxREfzw7jTMFosnOWWUerqWKnWU3ukzO+fLMkYDQaMRiMmkxmjxUJiajrnXHQphohwvl35HpFJKeRMmATA+uVvYTCadHHWJLRMliD/1mTR688aEsqurz9vI37rK8pZ9bdnAIRQOgUQi8kKBAKB4BdD3Is7R9SN4FRH0zQ0pxOlvgG1oR6lrhZ3dS2+ulqMHg+SLOMbM0pPjLHyE9SGBqpPH4WroY4jr76G+0gZXp8XBXSR1SS4QlweBpRWYc3NZW3/FBIHDKTPik8x981g6f4tLdnQOmHAgMGMv3A2rz77ZxpdjnafS5JEaEwskiQjyTKSJOnbplfuxAvIPW8Kzvo63n3iUUZOn0W/UadTXVrMpy88hyRJyK3sJUlqc64h4yfRJ2codeVHWPPWGwyfPJ3YtAwqDuez5dOPmuxa7I8+V9aZY4lMTKamtIS9674le+wE7OERVBQcomDHViTZ0MpnCbn1viTRJ3c41uAQ6sqPUH44j9QhQzGZLdSUlVJ7pBRJkpFlGeSmax9VD1HJqRiMRhx1tbgaGohISESSJJwN9fjc7nb15f8bms5jMJlO6DDNzu7FoidJIBAIBAKBQHDCkSQJyWZDttkgTu/tsnVmPO96APx9YudNAZqEltuNUleH2tCAWl/vF12y3c7lZ58NQHmtE0NMDLc98jBel5u8667DXVuN1+HE63TgU1W/yLLtK+TQf5bTmJPRYfp4TVUJ3peHJkkgSWhy01aSQIKqLbvY/8cnCZo1E6PFAh4vB6fPwHDxbHxuN4rLhefwIXSpJqFJoAGaJKEBEVt3IttCUM89h0PbNtNvUA7e5/5Ow+mj2f3tV2g+H0pTEhJN0/SyTVsAy/ZdKNHxVKYl8fUbL5MUl4hrx24KIux89u/Xuv1eLpp+KbFxCRxorOWzN/7JNY8uwlRewY5D+/lu+Zvdlr/6/scJjoxi0zef8907/+a2l/6N5nbz9Vuvs231qm7L37HsfQA+WfIsBzau58a/vwrAe08uIH/zRr+4axZ7sl+gGbCHhzN3wVMAfPrCYhx1tUy/438AWPHXP1NdUtRK0Bm6FGOiJ0kgEAgEvxjiXtw5om4Egt6D6nY3Cax6v9h6+c//i8tsamcb5PEy5/SJoChomgqKiqYqbbaoCsFjxxI6ZQpKQyMl980nbNYsQsaNw1NYROlDD6Gpqn6OTrZR111L2PTpuPPyKLh+HvEPPkDw2LE0rl9P0e13dFhGbdpKmkbCk4uwjx+Pc/33FM2bR9KrL2PMyqLmgxWULViAJsHRIg3A6vFh0DRiX1iCLzEB06atlN1/P7H/WYbTZKBm+XtUv/WWLsok0JDavI+pd2DQNMJeeYlaj4uYXfspf/JJgv+zlOryUmo/+JDG9evaXFOTJTRZBkkms9ahi59nn6amvIw+Bwuo/+RTHHfdQmXBYRq/+w5PcXGLSG0WqkgYZYmhsg05NITSKefhamxgUJ0Lb0kpu9MTqS4txn0wD8XpbPIXntl5UPQkCQQCgUAgEAgERyNbLMgWC8boaP+xQS6NzUbVv0gwgKyqDHJpxN1z7IueGoLtJP/f//n3zclJpL704jGXt6Snk/npJ/59++jR9P+26+QZmqoCIMkyxjNOp/+GDchBFiSjkaBZs4iZOBG6EWnmPn2Q7XZ8YREEvf4vggZkEWWxEBschufMs9EUBVRV3zYJQ63VNnRwDol2O86IWGS7jYjsIaQYhtJoDcU5cEiTndKxyNRUYkedhmQ0UrtiBZrTSd9x5wNQpZlwbtnagd8t55AMRkbPmAPAkUWLUOvrGXfVPACK7robV+FOf9lnOqlD0ZMkEAgEgl8McS/uHFE3AkHvpvb999nwxEJ2R4fgMhkJ8vrIqqhn5D33EXbhhT3tnuBnQsxJEggEAoFAIBAIjpGwCy9kJJD61NP4SgowJiQQKwTSKYMQSQKBQCAQCAQCQQeEXXihEEWnKEIkHQfvbiriz6v2UFzjJDHcyt2TBnDRsKTuC54C5w9k3wU9h/heBScTK1eu5NZbb0VRFK677jrmz59/wn0I9HuxiFOC3ob4Xk9dAkYk9XTweXdTEfe9vQ2nVwGgqMbJ/Le34vD4mDIkoZ29JEmEWfWMKPUuLwAhQfp+rdPL0VPBPtxWwh8+2InLq/rPf9/b2wAYlxWLUZawW/Svq8bh6dZfk0FuY//xjjIefm/HMftvMRqwmg1omkat00uQyUCQyYCiav6/pyvf57+9FYALcxOpd3mxmg1YjAa8ikqj29fuekfT2v7NDQUdnt/h8TF1SGLbgk2ZHO1mA0aDjMen4vIp2M1GDLKE26fg8akt5q1SP7ZOAmk1GZBlCa+i4lVUrCY9TaTHp6KoWqvyHftvMerpJX2KiqJpWIz6iuA+RaVV8TblW5/K2LSgnqrqKT0NsuTfb/Pnti5/AtcU+Dno6H+quc2LACQINBRF4eabb+aTTz4hOTmZUaNGMX36dAYNOvZFO38qHf1P3fvfrRTVOBmfpSdObn2bkCWJ/nEhAJTUOnF5VdKj7QAUVDlwNZ2nmc92l/HkJ/tw+9rHqVHpkWiaRnKEnsD5cKUDj6LSFUEmuY39Z3vK+NNHe9r5X1bnYsLAuHb322CLkbjQIAAOVTYSbDESFWxBVTUOV7Vd2+bTXWX8edWeNr43x6npuYkUVjsJs5kIs5rwKiolNa4ufQfa2L+6Jp8/f7ynTZy6979bqWxwc96g+A7LRwabCbYYcXkVjtS5iQ21EGQy0Oj2UdnQfZw/2j4+LAizUabW6aXW4e22/NH2yRFWZFmiutFDvav7ON3avsHtIyVS/y4rGtw43EqXZSWJNvZun0pSuBWAsjoXbm/XbcdgkNrYA/62UFzjxKd0Pd3eYpLb2JsMMjEhFkBv+80/0T7ZWcoTR7Wbe/+7lTqXlytPT/PbB1uMRNjNqKpGYbWzy2sDhAS1tf8pba+kxtWuLXWHaHtt216ntoGQuEFRFPr3798m+CxdurTL4PNzT4g984+fUVTTfcNvJiPazmd3nQvAJc+vRZZg2bzTARj3ly/Iq2g8pvMkhVsxG2WGJIXx18uHATDooZU4PF03gum5iW3sZQkaumk4rbn+7HTunzqIBrePwQ+v4v4pA7n+nAwOlDcwYdGXx+z7q9eOZsKiL3nmsqHMGJrEmgMVXPGPdd2WPV77o1k27zROy4hi+eYibl22mc/uHEtGTDBLvjrAgg93d1v+aPsd/zsJu8XIox/s5MVv8rot39r+398XsP1/9ZW+f790E+9vKe6ybLDF2MZ+R1Ftm7a0Pq+qy/Kt295lS9YCLW1v/KIvyD+q7R0trsakR/LG9acBcN6TXzI4KYynLh0KQO7/fozz6LZ31A+XaTkJPHmJbj/80U+4dFQK916QRYPbx6jHPvXbubwKHd18mv/+BreP0Y9/yt2TBnD1mekcLG9g2v91nc0HaGf/5zm5TM1JYN3BSq5++ftuyx9t//LVoxmdHskHW4u5562t3ZY/2n7FLWeTHm3npW/y+MvHe7otf7T99/dPxG4x8qeVu3llTX635Vvbv7mhkA0PTATgzv9s4aPtJV2WtZmNbex3ldTx4a36GiNXvrSeDfldt720KHsbewnY8dxvT4nkBGvXruWRRx5h1Sp9DZCFCxcCcN9993VapqfjlNVkYNejFwBw67JNbCmo4Yu7xwFw+ZLvWHuw8pjOkxRuJTXShqJq/OfGlnvNwfKu49zotMg29iU1Tpzd/DhuzbScBJ69YjgAgx9exaWjUnhw2iAcHh+DHup+LZZm3z+54xwGPbSK+yZnccPYvuRVNDLuL190W/Z47Y/m6UuHctGwJNYdrOTSJd/xxnVjOCMzmve2FHPL0k3dlj/a/tM7xpIZG8wLXx/ksRW7ui1/tP3WR84nNMjEgg93seSrg92Wb23/2tpDbdrS8s1dx7mf2vbSomxt7H9q2xuUEOpvS0MeXkV9Nw9zrSaZXY9O9ttfPDKFhy489rZ3zZnpbex/ats7ui11h2h7bdtew7/vDtzEDevXryczM5OMjAwALrvsMpYvX35Cn9AVdxF4Hr6wvR+hQS159a8+I63NZ78bl0ndUb0x//v+zk6v+5eLc4kKNvuP3TdlIL5untA1Pw1stn/o3e3H5X92YhgAZoPMwxcOYlRaJADRdks7+658b7YfnBTm96uj6x1Na/uueGhay7la/+DuE2Xz/x0PTB1IlF1/QnRaRhQPTB2o27cqoB31cz3Srtf36PQo7puchampZ2dCVqz/aVNX5Zvtxw2IJb7paRXoQT0rPqSpfEuZ1ucyGVtSjU4dEs+otAj//iUjUzizb3S7a7YuH2FraXszhyW1EUFzx/Rp0xPZ0SOSlEhrm+vFh7X4/5sz0vC2ansdlR+YEOJ/f8XoVIalhgNglCV+fXof/2ed3QgbmoKTUZaYOyaVgQmhAIRaTcwdk9phmbbXb2vf3BbiQoOOqfzR9nGh+vedFmU/pvJH24cGGf1+HUv5o+2NBv37G54a0e3/PdDGXm4lYM/qF0Wkvf16H60xt2p7Z/WLIjM22L9/3sBYBsQFd1TMT2TT/1mzPZLEjm49PjkoKioiJSXFv5+cnMy6dcf/gOen0FWc+vuvhrf7f5VbNZCrzkijxtkSl26Z0I+5p7W0V03TH9p0dt0/z8lpcxd8YOrAbh/MRdlb4toDUwdy7cudC8ZnLhva7lhzTwLAwllDSIvS44XZIPPUpbltfL/jP1s69d1kkFl0cS5DkvW4Ex1sZtHFuR3at6a1fVd0dq7hqfq9PSMmmEUX5/r/34alhB/T9Y+2j22694ztH0OErWufgHb2QU0jHqblJDAgLqSrogBt7LMTQ/3H547pwzn9Yros23yfarafPLhlRMtN5/ZlzojkLss3j5RptldbNe57L8iioZveiNa/qe69IItwa8u98bGZg/09UXe+2XG7cbUS84/NHOxve81tqTuav7ufo+0tuji3XVvqDtH2WuwnD07ggX93bBsQPUlvvfUWK1eu5IUXXgDgtddeY926dTz77LNt7JYsWcKSJUsAKC8v59ChQz+bD509oUsKt/Lt/PGn9PkD2XdBzyG+11ODUyXNtYhTvfv8gey7oOcQ3+upQWdxSu7ANmCZN28eGzZsYMOGDcTEdK0kj5e7Jw3AajK0OWY1Gbh70oBT/vyB7Lug5xDfq+BkIikpiYKCAv9+YWEhSUnt59aJONUz5w9k3wU9h/heT20CYrjdsQafX5LmieS/VIaTQD5/IPsu6DnE9yo4mRg1ahT79u0jLy+PpKQkli1bxhtvvHFCfQj0e7GIU4LehvheT20CYridz+ejf//+rF69mqSkJEaNGsUbb7xBdnZ2p2VOlSEeAoFA0Js5le7FH374IbfddhuKonDNNddw//33d2l/KtWNQCAQ9FY6uxcHRE+S0Wjk2WefZdKkSf7g05VAEggEAoHgRDNlyhSmTJnS024IBAKB4GcgIEQSiOAjEAgEAoFAIBAITgwnVeIGgUAgEAgEAoFAIPipCJEkEAgEAoFAIBAIBK0QIkkgEAgEAoFAIBAIWhEQ2e1+DMHBwWRlZfW0Gz+K8vLyn339jBNFIPsOge2/8L3nCGT/f2nf8/Pzqaio+MXOH8iIONUzBLLvENj+C997jkD2v6fiVMAkbjhesrKyAja1aiCnhQ1k3yGw/Re+9xyB7H8g+x7oiDjVMwSy7xDY/gvfe45A9r+nfBfD7QQCgUAgEAgEAoGgFUIkCQQCgUAgEAgEAkErDI888sgjPe3EL8WIESN62oUfjfC95whk/4XvPUcg+x/Ivgc6gVz3wveeI5D9F773HIHsf0/4ftImbhAIBAKBQCAQCASCH4MYbicQCAQCgUAgEAgErTjpRNLKlSsZMGAAmZmZ/PGPf+xpd7qkoKCAcePGMWjQILKzs3nmmWcAqKqq4rzzzqNfv36cd955VFdX97CnnaMoCsOGDWPatGkA5OXlMWbMGDIzM7n00kvxeDw97GHn1NTUMGfOHLKyshg4cCBr164NmLp/6qmnyM7OZvDgwVx++eW4XK5eXffXXHMNsbGxDB482H+ss7rWNI1bbrmFzMxMcnJy2LhxY0+5DXTs+913301WVhY5OTnMnDmTmpoa/2cLFy4kMzOTAQMGsGrVqp5wuQ0d+d/MokWLkCTJn/q0t9X9yYqIUyeeQI1VIk6dOESc6jl6bZzSTiJ8Pp+WkZGhHThwQHO73VpOTo62Y8eOnnarU4qLi7UffvhB0zRNq6ur0/r166ft2LFDu/vuu7WFCxdqmqZpCxcu1O65556edLNLFi1apF1++eXa1KlTNU3TtIsvvlhbunSppmmadsMNN2jPPfdcT7rXJVdeeaX2j3/8Q9M0TXO73Vp1dXVA1H1hYaGWlpamORwOTdP0Ov/nP//Zq+v+yy+/1H744QctOzvbf6yzul6xYoV2wQUXaKqqamvXrtVGjx7dIz4305Hvq1at0rxer6ZpmnbPPff4fd+xY4eWk5OjuVwu7eDBg1pGRobm8/l6xO9mOvJf0zTt8OHD2vnnn6+lpqZq5eXlmqb1vro/GRFxqmcI1Fgl4tSJQ8SpnqO3xqmTSiQCNgmHAAAI4klEQVStWbNGO//88/37CxYs0BYsWNCDHh0f06dP1z7++GOtf//+WnFxsaZpeoDq379/D3vWMQUFBdr48eO11atXa1OnTtVUVdWioqL8/5RHfx+9iZqaGi0tLU1TVbXN8UCo+8LCQi05OVmrrKzUvF6vNnXqVG3lypW9vu7z8vLa3AA7q+t58+Zpb7zxRod2PcXRvrfm7bff1q644gpN09rfc84//3xtzZo1J8THrujI/9mzZ2ubN2/W+vTp4w8+vbHuTzZEnDrxBGqsEnHqxCPiVM/RG+PUSTXcrqioiJSUFP9+cnIyRUVFPejRsZOfn8+mTZsYM2YMZWVlJCQkABAfH09ZWVkPe9cxt912G0888QSyrDejyspKwsPDMRr1NYp7c/3n5eURExPD1VdfzbBhw7juuutobGwMiLpPSkrirrvuIjU1lYSEBMLCwhgxYkTA1H0zndV1oP0fv/TSS0yePBkIHN+XL19OUlISubm5bY4Hiv+BTCDXcSDGKQjcWCXiVM8j4lTP0Rvi1EklkgKVhoYGZs+ezdNPP01oaGibzyRJQpKkHvKscz744ANiY2MDNp2kz+dj48aN3HTTTWzatAm73d5ubkBvrfvq6mqWL19OXl4excXFNDY2snLlyp526yfRW+u6Ox5//HGMRiNz587taVeOGYfDwYIFC/jDH/7Q064IAohAjFMQ2LFKxKneRW+t6+4QcerHc1KJpKSkJAoKCvz7hYWFJCUl9aBH3eP1epk9ezZz585l1qxZAMTFxVFSUgJASUkJsbGxPelih3z77be89957pKWlcdlll/HZZ59x6623UlNTg8/nA3p3/ScnJ5OcnMyYMWMAmDNnDhs3bgyIuv/0009JT08nJiYGk8nErFmz+PbbbwOm7pvprK4D5f/45Zdf5oMPPuD111/3B85A8P3AgQPk5eWRm5tLWloahYWFDB8+nNLS0oDwP9AJxDoO1DgFgR2rRJzqeUSc6hl6S5w6qUTSqFGj2LdvH3l5eXg8HpYtW8b06dN72q1O0TSNa6+9loEDB3LHHXf4j0+fPp1XXnkFgFdeeYUZM2b0lIudsnDhQgoLC8nPz2fZsmWMHz+e119/nXHjxvHWW28Bvdd30LvNU1JS2LNnDwCrV69m0KBBAVH3qampfPfddzgcDjRN8/seKHXfTGd1PX36dF599VU0TeO7774jLCzMP9yht7By5UqeeOIJ3nvvPWw2m//49OnTWbZsGW63m7y8PPbt28fo0aN70NP2DBkyhCNHjpCfn09+fj7Jycls3LiR+Pj4gKj7QEfEqRNLIMcqEad6HhGneoZeE6d+kZlOPciKFSu0fv36aRkZGdpjjz3W0+50yddff60B2pAhQ7Tc3FwtNzdXW7FihVZRUaGNHz9ey8zM1CZMmKBVVlb2tKtd8vnnn/szBh04cEAbNWqU1rdvX23OnDmay+XqYe86Z9OmTdqIESO0IUOGaDNmzNCqqqoCpu4feughbcCAAVp2drb2q1/9SnO5XL267i+77DItPj5eMxqNWlJSkvbCCy90Wteqqmq//e1vtYyMDG3w4MHa999/3+t879u3r5acnOz/v73hhhv89o899piWkZGh9e/fX/vwww970HOdjvxvTesJsb2t7k9WRJzqGQIxVok4deIQcarn6K1xStI0Tftl5JdAIBAIBAKBQCAQBB4n1XA7gUAgEAgEAoFAIPipCJEkEAgEAoFAIBAIBK0QIkkgEAgEAoFAIBAIWiFEkkAgEAgEAoFAIBC0QogkgUAgEAgEAoFAIGiFEEkCwU+gpqaG5557DoAvvviCadOm/ezXuOqqq/zrShwL+fn5DB48uMPPzj33XDZs2PBzuSYQCASCXo6IUwLBj0OIJIHgJ9A6+BwriqL8Qt4IBAKBQNAWEacEgh+HEEkCwU9g/vz5HDhwgKFDh3L33XfT0NDAnDlzyMrKYu7cuTQvQ5aW9v/t2r9Lenscx/GXeqFSpEHCiIZLm2ImRlHZj6mlITOKElqiKVqL/oGGarAlaK2lkKL2qAhRioJQsZJoqCkihyLDgsI7XK4Ywfd+q++v4PmYzuGcz+fzPp/lzfu8P39rcnJSXq9Xq6ur2tzcVHNzs7xer/r7+5XNZgvzOZ1Oud1ujY+PF9aJRCJqaWlRTU1N4W9dPp/XxMSEXC6XamtrFQ6H38SXy+U0ODgoh8OhQCCgXC73C3YFAPCnIE8BH/PX7w4A+Mqmp6eVSqUUj8e1u7srv9+v4+NjVVVVyefzKRaLqbW1VZJks9l0dHSkTCaj3t5ebW1tyWKxaGZmRqFQSGNjY9rY2FA6nZbBYNDt7W1hnaurK0WjUaXTaXV3d6uvr0/r6+uKx+NKJBLKZDJqaGhQe3v7q/gWFhZkNpt1enqqZDIpr9f7S/cHAPB7kaeAj6GTBPxAjY2Nqq6ultFolMfj0cXFReHZwMCAJGl/f18nJyfy+XzyeDxaWlrS5eWlysvLVVpaqpGREa2vr8tsNhfG9vT0yGg0yul06vr6WpIUjUYVDAZlMplkt9vV0dGhw8PDV/FEIhENDQ1Jktxut9xu90/eAQDAn4w8BXwfOknAD1RSUlK4NplMen5+LtxbLBZJ/x4/6Ozs1MrKypvxBwcH2t7e1tramubn57Wzs/Nm3v+ORgAA8F7kKeD70EkCPsFqter+/v5dY5qamhSLxXR+fi5Jenh40NnZmbLZrO7u7tTV1aW5uTklEolvztPW1qZwOKyXlxfd3NwoEomosbHx1Tvt7e1aXl6WJKVSKSWTyXfFCgD42shTwMfQSQI+wWazyefzyeVyqaysTHa7/X/HVFRUaHFxUcFgUE9PT5KkqakpWa1W+f1+PT4+Kp/PKxQKfXOeQCCgvb091dXVyWAwaHZ2VpWVla+OToyOjmp4eFgOh0MOh0P19fWf+l4AwNdCngI+xpCnJwoAAAAABRy3AwAAAIAiFEkAAAAAUIQiCQAAAACKUCQBAAAAQBGKJAAAAAAoQpEEAAAAAEUokgAAAACgCEUSAAAAABT5B049eMxqDecR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456367" y="782431"/>
            <a:ext cx="3946437" cy="1966583"/>
            <a:chOff x="456367" y="2326513"/>
            <a:chExt cx="3946437" cy="1966583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375" y="2698068"/>
              <a:ext cx="3942429" cy="1595028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456367" y="2326513"/>
              <a:ext cx="2852064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fr-FR" b="1"/>
                <a:t>a</a:t>
              </a:r>
              <a:r>
                <a:rPr lang="fr-FR" b="1" smtClean="0"/>
                <a:t>) </a:t>
              </a:r>
              <a:r>
                <a:rPr lang="fr-FR"/>
                <a:t>Colonnes </a:t>
              </a:r>
              <a:r>
                <a:rPr lang="fr-FR" smtClean="0"/>
                <a:t>redondantes</a:t>
              </a:r>
              <a:endParaRPr lang="fr-FR"/>
            </a:p>
          </p:txBody>
        </p:sp>
      </p:grpSp>
      <p:grpSp>
        <p:nvGrpSpPr>
          <p:cNvPr id="13" name="Groupe 12"/>
          <p:cNvGrpSpPr/>
          <p:nvPr/>
        </p:nvGrpSpPr>
        <p:grpSpPr>
          <a:xfrm>
            <a:off x="411998" y="2965038"/>
            <a:ext cx="5495417" cy="896395"/>
            <a:chOff x="687825" y="1584837"/>
            <a:chExt cx="5490322" cy="1052970"/>
          </a:xfrm>
        </p:grpSpPr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846" y="2018681"/>
              <a:ext cx="5448301" cy="61912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687825" y="1584837"/>
              <a:ext cx="5097948" cy="433844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fr-FR" b="1"/>
                <a:t>b</a:t>
              </a:r>
              <a:r>
                <a:rPr lang="fr-FR" b="1" smtClean="0"/>
                <a:t>) </a:t>
              </a:r>
              <a:r>
                <a:rPr lang="fr-FR"/>
                <a:t>Colonnes non pertinentes pour </a:t>
              </a:r>
              <a:r>
                <a:rPr lang="fr-FR" smtClean="0"/>
                <a:t>l’application</a:t>
              </a:r>
              <a:endParaRPr lang="fr-FR"/>
            </a:p>
          </p:txBody>
        </p:sp>
      </p:grpSp>
      <p:sp>
        <p:nvSpPr>
          <p:cNvPr id="24" name="Rectangle 23"/>
          <p:cNvSpPr/>
          <p:nvPr/>
        </p:nvSpPr>
        <p:spPr>
          <a:xfrm>
            <a:off x="467544" y="4106914"/>
            <a:ext cx="3020378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fr-FR" b="1"/>
              <a:t>c</a:t>
            </a:r>
            <a:r>
              <a:rPr lang="fr-FR" b="1" smtClean="0"/>
              <a:t>) </a:t>
            </a:r>
            <a:r>
              <a:rPr lang="fr-FR"/>
              <a:t>Colonnes </a:t>
            </a:r>
            <a:r>
              <a:rPr lang="fr-FR" smtClean="0"/>
              <a:t>sous-remplies</a:t>
            </a:r>
            <a:endParaRPr lang="fr-FR" sz="1400"/>
          </a:p>
        </p:txBody>
      </p:sp>
      <p:grpSp>
        <p:nvGrpSpPr>
          <p:cNvPr id="36" name="Groupe 35"/>
          <p:cNvGrpSpPr/>
          <p:nvPr/>
        </p:nvGrpSpPr>
        <p:grpSpPr>
          <a:xfrm>
            <a:off x="454058" y="4457032"/>
            <a:ext cx="8222398" cy="1636264"/>
            <a:chOff x="231775" y="4632962"/>
            <a:chExt cx="8656513" cy="1636264"/>
          </a:xfrm>
        </p:grpSpPr>
        <p:sp>
          <p:nvSpPr>
            <p:cNvPr id="35" name="Rectangle 34"/>
            <p:cNvSpPr/>
            <p:nvPr/>
          </p:nvSpPr>
          <p:spPr>
            <a:xfrm>
              <a:off x="231775" y="4632962"/>
              <a:ext cx="8656513" cy="160435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062" name="Picture 14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1" t="1555" b="59033"/>
            <a:stretch/>
          </p:blipFill>
          <p:spPr bwMode="auto">
            <a:xfrm>
              <a:off x="539552" y="4689004"/>
              <a:ext cx="8280920" cy="1294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3" name="Groupe 32"/>
            <p:cNvGrpSpPr/>
            <p:nvPr/>
          </p:nvGrpSpPr>
          <p:grpSpPr>
            <a:xfrm>
              <a:off x="899593" y="4683616"/>
              <a:ext cx="1159184" cy="729857"/>
              <a:chOff x="899592" y="4727103"/>
              <a:chExt cx="1384293" cy="718121"/>
            </a:xfrm>
          </p:grpSpPr>
          <p:pic>
            <p:nvPicPr>
              <p:cNvPr id="34" name="Picture 10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92"/>
              <a:stretch/>
            </p:blipFill>
            <p:spPr bwMode="auto">
              <a:xfrm>
                <a:off x="899592" y="4727103"/>
                <a:ext cx="1384292" cy="7181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899592" y="4727103"/>
                <a:ext cx="1384293" cy="506770"/>
              </a:xfrm>
              <a:prstGeom prst="rect">
                <a:avLst/>
              </a:prstGeom>
              <a:solidFill>
                <a:srgbClr val="FF0000">
                  <a:alpha val="30196"/>
                </a:srgbClr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1" name="Groupe 30"/>
            <p:cNvGrpSpPr/>
            <p:nvPr/>
          </p:nvGrpSpPr>
          <p:grpSpPr>
            <a:xfrm>
              <a:off x="755576" y="5413474"/>
              <a:ext cx="2606402" cy="527422"/>
              <a:chOff x="755576" y="5413474"/>
              <a:chExt cx="2606402" cy="527422"/>
            </a:xfrm>
          </p:grpSpPr>
          <p:cxnSp>
            <p:nvCxnSpPr>
              <p:cNvPr id="19" name="Connecteur droit 18"/>
              <p:cNvCxnSpPr/>
              <p:nvPr/>
            </p:nvCxnSpPr>
            <p:spPr>
              <a:xfrm>
                <a:off x="755576" y="5413474"/>
                <a:ext cx="260640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cteur droit 41"/>
              <p:cNvCxnSpPr/>
              <p:nvPr/>
            </p:nvCxnSpPr>
            <p:spPr>
              <a:xfrm flipV="1">
                <a:off x="3361978" y="5413474"/>
                <a:ext cx="0" cy="5274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Rectangle 31"/>
            <p:cNvSpPr/>
            <p:nvPr/>
          </p:nvSpPr>
          <p:spPr>
            <a:xfrm>
              <a:off x="755576" y="5413474"/>
              <a:ext cx="2606402" cy="513740"/>
            </a:xfrm>
            <a:prstGeom prst="rect">
              <a:avLst/>
            </a:prstGeom>
            <a:solidFill>
              <a:srgbClr val="FF0000">
                <a:alpha val="27059"/>
              </a:srgb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619672" y="5992227"/>
              <a:ext cx="576128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200" b="1" smtClean="0"/>
                <a:t>Colonnes en ordre de nombre de valeurs renseignées croissant</a:t>
              </a:r>
            </a:p>
          </p:txBody>
        </p:sp>
        <p:sp>
          <p:nvSpPr>
            <p:cNvPr id="49" name="Rectangle 48"/>
            <p:cNvSpPr/>
            <p:nvPr/>
          </p:nvSpPr>
          <p:spPr>
            <a:xfrm rot="16200000">
              <a:off x="-297242" y="5182587"/>
              <a:ext cx="134228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200" b="1" smtClean="0"/>
                <a:t>Nombre de NaN</a:t>
              </a:r>
            </a:p>
          </p:txBody>
        </p:sp>
      </p:grpSp>
      <p:sp>
        <p:nvSpPr>
          <p:cNvPr id="54" name="ZoneTexte 53"/>
          <p:cNvSpPr txBox="1"/>
          <p:nvPr/>
        </p:nvSpPr>
        <p:spPr>
          <a:xfrm>
            <a:off x="3998433" y="4447446"/>
            <a:ext cx="1406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smtClean="0"/>
              <a:t>-97 colonnes</a:t>
            </a:r>
            <a:endParaRPr lang="fr-FR" sz="1600"/>
          </a:p>
        </p:txBody>
      </p:sp>
      <p:sp>
        <p:nvSpPr>
          <p:cNvPr id="58" name="ZoneTexte 57"/>
          <p:cNvSpPr txBox="1"/>
          <p:nvPr/>
        </p:nvSpPr>
        <p:spPr>
          <a:xfrm>
            <a:off x="4533998" y="2348880"/>
            <a:ext cx="1406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smtClean="0"/>
              <a:t>-16 colonnes</a:t>
            </a:r>
            <a:endParaRPr lang="fr-FR" sz="1600"/>
          </a:p>
        </p:txBody>
      </p:sp>
      <p:sp>
        <p:nvSpPr>
          <p:cNvPr id="59" name="ZoneTexte 58"/>
          <p:cNvSpPr txBox="1"/>
          <p:nvPr/>
        </p:nvSpPr>
        <p:spPr>
          <a:xfrm>
            <a:off x="6046166" y="3501008"/>
            <a:ext cx="1406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smtClean="0"/>
              <a:t>-24 colonnes</a:t>
            </a:r>
            <a:endParaRPr lang="fr-FR" sz="1600"/>
          </a:p>
        </p:txBody>
      </p:sp>
    </p:spTree>
    <p:extLst>
      <p:ext uri="{BB962C8B-B14F-4D97-AF65-F5344CB8AC3E}">
        <p14:creationId xmlns:p14="http://schemas.microsoft.com/office/powerpoint/2010/main" val="361282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991402" y="465137"/>
            <a:ext cx="4372686" cy="307777"/>
          </a:xfrm>
          <a:prstGeom prst="rect">
            <a:avLst/>
          </a:prstGeom>
          <a:solidFill>
            <a:srgbClr val="FFFF66"/>
          </a:solidFill>
          <a:ln w="635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b="1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Colonnes composants principaux</a:t>
            </a:r>
            <a:endParaRPr lang="fr-FR" sz="1400" b="1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56" name="Flèche courbée vers la droite 55"/>
          <p:cNvSpPr/>
          <p:nvPr/>
        </p:nvSpPr>
        <p:spPr>
          <a:xfrm flipV="1">
            <a:off x="739210" y="538447"/>
            <a:ext cx="370521" cy="406261"/>
          </a:xfrm>
          <a:prstGeom prst="curvedRightArrow">
            <a:avLst/>
          </a:prstGeom>
          <a:solidFill>
            <a:srgbClr val="FF000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91403" y="772081"/>
            <a:ext cx="1175409" cy="307495"/>
          </a:xfrm>
          <a:prstGeom prst="rect">
            <a:avLst/>
          </a:prstGeom>
          <a:solidFill>
            <a:srgbClr val="FFFF66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>
                <a:solidFill>
                  <a:schemeClr val="tx1"/>
                </a:solidFill>
                <a:latin typeface="+mj-lt"/>
                <a:ea typeface="Yu Gothic UI" panose="020B0500000000000000" pitchFamily="34" charset="-128"/>
              </a:rPr>
              <a:t>fat</a:t>
            </a:r>
          </a:p>
        </p:txBody>
      </p:sp>
      <p:sp>
        <p:nvSpPr>
          <p:cNvPr id="55" name="Flèche courbée vers la droite 54"/>
          <p:cNvSpPr/>
          <p:nvPr/>
        </p:nvSpPr>
        <p:spPr>
          <a:xfrm flipV="1">
            <a:off x="452270" y="836416"/>
            <a:ext cx="650566" cy="406261"/>
          </a:xfrm>
          <a:prstGeom prst="curvedRightArrow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166309" y="772497"/>
            <a:ext cx="1795557" cy="307495"/>
          </a:xfrm>
          <a:prstGeom prst="rect">
            <a:avLst/>
          </a:prstGeom>
          <a:solidFill>
            <a:srgbClr val="FFFF66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smtClean="0">
                <a:solidFill>
                  <a:schemeClr val="tx1"/>
                </a:solidFill>
                <a:latin typeface="+mj-lt"/>
                <a:ea typeface="Yu Gothic UI" panose="020B0500000000000000" pitchFamily="34" charset="-128"/>
              </a:rPr>
              <a:t>carbohydrates</a:t>
            </a:r>
            <a:endParaRPr lang="fr-FR" sz="1400">
              <a:solidFill>
                <a:schemeClr val="tx1"/>
              </a:solidFill>
              <a:latin typeface="+mj-lt"/>
              <a:ea typeface="Yu Gothic UI" panose="020B0500000000000000" pitchFamily="34" charset="-12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1865" y="772080"/>
            <a:ext cx="902732" cy="308329"/>
          </a:xfrm>
          <a:prstGeom prst="rect">
            <a:avLst/>
          </a:prstGeom>
          <a:solidFill>
            <a:srgbClr val="FFFF66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err="1" smtClean="0">
                <a:solidFill>
                  <a:schemeClr val="tx1"/>
                </a:solidFill>
                <a:latin typeface="+mj-lt"/>
                <a:ea typeface="Yu Gothic UI" panose="020B0500000000000000" pitchFamily="34" charset="-128"/>
              </a:rPr>
              <a:t>proteins</a:t>
            </a:r>
            <a:endParaRPr lang="fr-FR" sz="1400">
              <a:solidFill>
                <a:schemeClr val="tx1"/>
              </a:solidFill>
              <a:latin typeface="+mj-lt"/>
              <a:ea typeface="Yu Gothic UI" panose="020B0500000000000000" pitchFamily="34" charset="-12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64595" y="772914"/>
            <a:ext cx="499493" cy="306661"/>
          </a:xfrm>
          <a:prstGeom prst="rect">
            <a:avLst/>
          </a:prstGeom>
          <a:solidFill>
            <a:srgbClr val="FFFF66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err="1" smtClean="0">
                <a:solidFill>
                  <a:schemeClr val="tx1"/>
                </a:solidFill>
                <a:latin typeface="+mj-lt"/>
                <a:ea typeface="Yu Gothic UI" panose="020B0500000000000000" pitchFamily="34" charset="-128"/>
              </a:rPr>
              <a:t>salt</a:t>
            </a:r>
            <a:endParaRPr lang="fr-FR" sz="1400">
              <a:solidFill>
                <a:schemeClr val="tx1"/>
              </a:solidFill>
              <a:latin typeface="+mj-lt"/>
              <a:ea typeface="Yu Gothic UI" panose="020B0500000000000000" pitchFamily="34" charset="-128"/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2166307" y="1080406"/>
            <a:ext cx="1795559" cy="1125733"/>
            <a:chOff x="5015112" y="1779553"/>
            <a:chExt cx="2717744" cy="838924"/>
          </a:xfrm>
        </p:grpSpPr>
        <p:sp>
          <p:nvSpPr>
            <p:cNvPr id="21" name="Rectangle 20"/>
            <p:cNvSpPr/>
            <p:nvPr/>
          </p:nvSpPr>
          <p:spPr>
            <a:xfrm rot="16200000">
              <a:off x="5715558" y="1970600"/>
              <a:ext cx="838921" cy="456833"/>
            </a:xfrm>
            <a:prstGeom prst="rect">
              <a:avLst/>
            </a:prstGeom>
            <a:solidFill>
              <a:srgbClr val="FFFFB3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smtClean="0">
                  <a:solidFill>
                    <a:schemeClr val="tx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polyols</a:t>
              </a:r>
              <a:endParaRPr lang="fr-FR" sz="120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6402628" y="1740364"/>
              <a:ext cx="838921" cy="917305"/>
            </a:xfrm>
            <a:prstGeom prst="rect">
              <a:avLst/>
            </a:prstGeom>
            <a:solidFill>
              <a:srgbClr val="FFFFB3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err="1" smtClean="0">
                  <a:solidFill>
                    <a:schemeClr val="tx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fiber</a:t>
              </a:r>
              <a:endParaRPr lang="fr-FR" sz="120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5041396" y="1753270"/>
              <a:ext cx="838921" cy="891490"/>
            </a:xfrm>
            <a:prstGeom prst="rect">
              <a:avLst/>
            </a:prstGeom>
            <a:solidFill>
              <a:srgbClr val="FFFFB3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err="1" smtClean="0">
                  <a:solidFill>
                    <a:schemeClr val="tx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sugars</a:t>
              </a:r>
              <a:endParaRPr lang="fr-FR" sz="120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 rot="16200000">
              <a:off x="7085173" y="1970403"/>
              <a:ext cx="838533" cy="456833"/>
            </a:xfrm>
            <a:prstGeom prst="rect">
              <a:avLst/>
            </a:prstGeom>
            <a:solidFill>
              <a:srgbClr val="FFFFB3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err="1" smtClean="0">
                  <a:solidFill>
                    <a:schemeClr val="tx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starch</a:t>
              </a:r>
              <a:endParaRPr lang="fr-FR" sz="120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3057112" y="2206141"/>
            <a:ext cx="606050" cy="1243292"/>
            <a:chOff x="6377329" y="2618475"/>
            <a:chExt cx="889414" cy="1243292"/>
          </a:xfrm>
        </p:grpSpPr>
        <p:sp>
          <p:nvSpPr>
            <p:cNvPr id="30" name="Rectangle 29"/>
            <p:cNvSpPr/>
            <p:nvPr/>
          </p:nvSpPr>
          <p:spPr>
            <a:xfrm rot="16200000">
              <a:off x="5971975" y="3023829"/>
              <a:ext cx="1243289" cy="432582"/>
            </a:xfrm>
            <a:prstGeom prst="rect">
              <a:avLst/>
            </a:prstGeom>
            <a:solidFill>
              <a:srgbClr val="FFFFD5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smtClean="0">
                  <a:solidFill>
                    <a:schemeClr val="tx1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soluble </a:t>
              </a:r>
              <a:r>
                <a:rPr lang="fr-FR" sz="1200" err="1" smtClean="0">
                  <a:solidFill>
                    <a:schemeClr val="tx1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fiber</a:t>
              </a:r>
              <a:endParaRPr lang="fr-FR" sz="1200">
                <a:solidFill>
                  <a:schemeClr val="tx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 rot="16200000">
              <a:off x="6416682" y="3011706"/>
              <a:ext cx="1243289" cy="456833"/>
            </a:xfrm>
            <a:prstGeom prst="rect">
              <a:avLst/>
            </a:prstGeom>
            <a:solidFill>
              <a:srgbClr val="FFFFD5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smtClean="0">
                  <a:solidFill>
                    <a:schemeClr val="tx1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insoluble </a:t>
              </a:r>
              <a:r>
                <a:rPr lang="fr-FR" sz="1200" err="1" smtClean="0">
                  <a:solidFill>
                    <a:schemeClr val="tx1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fiber</a:t>
              </a:r>
              <a:endParaRPr lang="fr-FR" sz="1200">
                <a:solidFill>
                  <a:schemeClr val="tx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</p:grpSp>
      <p:grpSp>
        <p:nvGrpSpPr>
          <p:cNvPr id="33" name="Groupe 32"/>
          <p:cNvGrpSpPr/>
          <p:nvPr/>
        </p:nvGrpSpPr>
        <p:grpSpPr>
          <a:xfrm>
            <a:off x="2166309" y="2206144"/>
            <a:ext cx="588987" cy="1243287"/>
            <a:chOff x="3796266" y="3993059"/>
            <a:chExt cx="749138" cy="1243287"/>
          </a:xfrm>
        </p:grpSpPr>
        <p:sp>
          <p:nvSpPr>
            <p:cNvPr id="36" name="Rectangle 35"/>
            <p:cNvSpPr/>
            <p:nvPr/>
          </p:nvSpPr>
          <p:spPr>
            <a:xfrm rot="16200000">
              <a:off x="3736022" y="4426962"/>
              <a:ext cx="1243286" cy="375479"/>
            </a:xfrm>
            <a:prstGeom prst="rect">
              <a:avLst/>
            </a:prstGeom>
            <a:solidFill>
              <a:srgbClr val="FFFFD5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smtClean="0">
                  <a:solidFill>
                    <a:schemeClr val="tx1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… </a:t>
              </a:r>
              <a:endParaRPr lang="fr-FR" sz="1200">
                <a:solidFill>
                  <a:schemeClr val="tx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 rot="16200000">
              <a:off x="3362363" y="4426963"/>
              <a:ext cx="1243286" cy="375479"/>
            </a:xfrm>
            <a:prstGeom prst="rect">
              <a:avLst/>
            </a:prstGeom>
            <a:solidFill>
              <a:srgbClr val="FFFFD5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smtClean="0">
                  <a:solidFill>
                    <a:schemeClr val="tx1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lactose</a:t>
              </a:r>
              <a:endParaRPr lang="fr-FR" sz="1200">
                <a:solidFill>
                  <a:schemeClr val="tx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715194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Nettoyage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> </a:t>
            </a:r>
            <a:r>
              <a:rPr lang="fr-FR" sz="1000" b="1"/>
              <a:t/>
            </a:r>
            <a:br>
              <a:rPr lang="fr-FR" sz="1000" b="1"/>
            </a:br>
            <a:r>
              <a:rPr lang="fr-FR" sz="31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2</a:t>
            </a: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. Valeurs aberrantes</a:t>
            </a:r>
            <a:r>
              <a:rPr lang="fr-FR" sz="3100" b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/>
            </a:r>
            <a:br>
              <a:rPr lang="fr-FR" sz="3100" b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</a:br>
            <a:r>
              <a:rPr lang="fr-FR" sz="27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teneurs pour </a:t>
            </a:r>
            <a:r>
              <a:rPr lang="fr-FR" sz="27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100g</a:t>
            </a:r>
            <a:endParaRPr lang="fr-FR" sz="270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</a:t>
            </a:r>
            <a:r>
              <a:rPr lang="fr-FR" err="1" smtClean="0"/>
              <a:t>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8</a:t>
            </a:fld>
            <a:endParaRPr lang="fr-FR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3823854" y="2475011"/>
            <a:ext cx="507463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smtClean="0">
                <a:ea typeface="Yu Gothic UI Light" panose="020B0300000000000000" pitchFamily="34" charset="-128"/>
              </a:rPr>
              <a:t>Traitement en 3 étapes :</a:t>
            </a:r>
          </a:p>
          <a:p>
            <a:r>
              <a:rPr lang="fr-FR" smtClean="0">
                <a:ea typeface="Yu Gothic UI Light" panose="020B0300000000000000" pitchFamily="34" charset="-128"/>
              </a:rPr>
              <a:t>sous-sous colonnes, sous-colonnes, colonnes</a:t>
            </a:r>
          </a:p>
          <a:p>
            <a:r>
              <a:rPr lang="fr-FR" sz="16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Effacement de toutes les sous-colonnes</a:t>
            </a:r>
          </a:p>
          <a:p>
            <a:r>
              <a:rPr lang="fr-FR" sz="16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si somme(sous-colonnes)&gt;colonne</a:t>
            </a:r>
          </a:p>
        </p:txBody>
      </p:sp>
      <p:sp>
        <p:nvSpPr>
          <p:cNvPr id="35" name="AutoShape 4" descr="data:image/png;base64,iVBORw0KGgoAAAANSUhEUgAAAuAAAADYCAYAAACqaFbgAAAABHNCSVQICAgIfAhkiAAAAAlwSFlzAAALEgAACxIB0t1+/AAAADh0RVh0U29mdHdhcmUAbWF0cGxvdGxpYiB2ZXJzaW9uMy4yLjEsIGh0dHA6Ly9tYXRwbG90bGliLm9yZy+j8jraAAAgAElEQVR4nO3de1iUZd4H8O/AcDDlIAo6DSTCcD5ICOJWmsSiZr6YhxQ1xbAsskwtL/fqYPpmae1bm6ZtYWq4meyaJR0E3VbZ0g0RFU3pMCpsgCyeQPOIjL/3D3eeQA4DyhyA7+e65tK55zn87uc0v7m5n/tRiYiAiIiIiIgsws7aARARERERdSZMwImIiIiILIgJOBERERGRBTEBJyIiIiKyICbgREREREQWxASciIiIiMiCmIATNSI3NxcqlQoqlQq5ubnWDodszN69e3H33Xeja9euUKlUePDBB60dErXSf/7zH3Tr1g0uLi6oqqpq8+X7+vpCpVJh2rRpbb7sW8Fj97rJkydDpVLhnXfesXYo1EkxAadOY8iQIVCpVPD19a1XXjfZ/vDDDwEArq6uiIuLQ1xcHFxdXVu8Dlv90rUl27dvR0JCAry8vODs7AyNRoNBgwbhzTfftHZoLTZ9+nT861//goggNjYWQUFB1g6pQ5s2bVqj5+6t+N///V9cuHAB06dPR/fu3dtsubbOksfuN998g5EjR6JXr17KNXbhwoUNprt69SoWLVoEPz8/ODo6wtvbG7Nnz8avv/5ab7ojR45g3Lhx8PDwgLOzM6Kjo7Fhw4abim3evHkAgFdeeQUXLly4qWUQ3Qq1tQMgskXR0dHIy8uzdhitUlNTA0dHR2uH0aw9e/Zg+PDhuHr1Kjw8PBAaGorKykrs2rUL9vb2ePbZZ60dYoscPnwYADB79my89tprVo6GWuvs2bPKj+0pU6ZYNxgLa+tjt7a2Fvb29lCpVA0+27dvH3JychAQEIATJ040uYzU1FR89NFHsLOzQ0BAAI4dO4Zly5ahsLAQ27dvh52dHSoqKnD33XfjxIkTcHV1xe233479+/dj0qRJuHTpElJTU1sVd1RUFMLCwnD48GF8/PHHeOyxx1pdd6JbIkSdxL333isApE+fPvXKd+zYIQAEgKxdu7ZB2Y4dO0RE5D//+Y88/PDDotFoxNHRUTw9PeWee+6Rv/zlL1JcXKxMf+PL6Ntvv5WhQ4eKq6urODo6SmBgoCxevFhqamqUaaqrq2XSpEnStWtX6dWrlyxatEimTp3aIO4+ffoIAHn44Ydl7ty50qNHD4mKihIRkeeee05CQ0PFzc1N1Gq1aDQamTp1qhw/flyZ/+WXX1bi27p1qwQHB0uXLl3koYceknPnzslbb70lGo1GevToIU899ZRcvXq1TfbB/PnzBYDodDq5cuWKUl5eXi7Z2dnK+7Vr1yrxFRcXi4jU28bG/VR3uk2bNkn//v3F2dlZfv/738vx48dl/fr10rdvX3Fzc5NJkybJuXPnmo3v4sWL8vzzz4u/v784ODhI9+7dZeTIkbJ3714RqX9c1H29/PLLTS5Tr9fL5MmTpXfv3uLg4CAajUZmzJihfH769GmZOXOm+Pj4iFqtFk9PT0lOTpYjR44o09zK/jLON3/+fElLSxN3d3dxc3OTmTNn1tsHpup+4/bevHmzDBo0SJydnSUoKEi++OKLevX+6aefZMKECeLp6SkODg6i0+nkjTfeEIPBoExjPI6nTJkiCxYskN69e4u7u7tMnjxZ2VfGaW587dixQ2pra+WFF14Qf39/cXZ2Fnd3d+nXr5/Mnz+/2f38wQcfCADRaDRK2Xfffacse8+ePUr5xo0bBYDY2dnJL7/8IiUlJTJ8+HDx9vYWZ2dncXZ2lrCwMPnTn/4k165da1C3lJQUEWn8+G1sOhGRc+fOyZw5c8TX11ccHBykd+/e8vjjj0tVVVW97fvggw+Kl5eXODo6ikajkYSEBMnJyWm0zqaO3X//+98yZcoU6dWrl6jVarn99tvlsccek8rKSmUZKSkpyrVo7dq14uvrKyqVql5cdZ06dUouXLggv/76a5Pnyt69e5XP3nnnHRER+fzzz+ud1yIiTz/9tAAQFxcXKS8vFxGRsWPHCgDp2bOnciy39BoqIvKHP/xBAMigQYMajZ/InJiAU6dxqwn4mDFjBIB07dpVoqOjpU+fPmJnZyfTp0+X48ePS1xcnDg6OipfCHFxcRIXF6csT61WCwBxd3eXwMBAZfnJyclKLA899JBSHhAQIK6urtK1a9cmE3BHR0dxdHSU8PBwueeee0REJCwsTNzc3CQ8PFyCg4NFpVIJAImNjVXmr5vQubi4SFBQkPI+NDRUunTpIn5+fkpZenp6m+yDefPmKdtw5cqVcvjwYamtrW0w3c0k4F26dKlX3+DgYHFycqq3rZ9//vlm4/v973+vTBscHCwuLi7Ksvfv3y979+6VuLg4ZRqtVitxcXGyatWqRpen1+vF3d1dSeCCg4NFq9Uq+/LSpUsSHh4uAMTe3l5CQ0PF2dlZOYZKS0tF5Nb2l7HMyclJevbsKb6+vkrZvHnzWlz3G7e3g4ODBAQESJcuXZS4Tp8+3aDe7u7uEhkZKXZ2dgJAnnrqKWWdxuPYwcFBXFxcpG/fvg321YMPPig9e/ZUjnfjebV3715Zvny5su0iIyMlMDBQnJycxN/fv9n9/PDDDwsASUpKqlceHBwsAOTZZ59Vyozn/e9//3sREdmzZ48AEG9vb7nzzjvFy8tLiXnFihUN6tbaBPzKlSsSHR2t1DcyMlK5BkRHRys/2I3TdO/eXaKjo0Wr1QoAeeWVVxqtc3PHbmVlpdx+++3KcRIaGioODg7KdejXX38Vkd8ScAcHB7Gzs5PAwEDp1atXkwm4UXMJ+OLFi5XPjI0EBoNBOQ8ee+wxERHR6XQCQIYOHarMu379emXeXbt2iUjLr6EiIp9++qmynS9evNhsHYjaGhNw6jSMCXhzr+YScGOitG7dOmWZJ0+elMLCQuV9Y61ZIiKDBw8WAOLj4yNnzpwRkd9agwHIwYMH5ciRI8p7Y5JSUVGhJDJNJeAHDhwQEVES2QMHDtRrZVy1apWyXGOrat2E7qOPPhIRkbvvvlsp27lzpxgMBmU9EyZMuMWtf93hw4fltttuq7fN3dzc5KGHHpJDhw4p091MAr548WIREZk8eXKDut1zzz0CQPlB1Jjt27cr8/3xj38Ukfrbf8yYMcq0TSUTN3rkkUcEgKjVavnnP/+plBtbldesWaMsa+PGjSIi8v3334u9vb0AkLlz54rIre0v4zRBQUFy/vx5uXbtmowePVoAiLOzs1y4cKHFda+7vY2xZWVlKWXGv2IY6x0YGKi0ZH/00UfKD5FffvlFRH47jl1cXKSsrEwMBoP079+/wb6q2/Ja11NPPSUAJDU1VSm7ePGikow1JSYmRgDIrFmz6pUvWbJEOU+vXbsm586dUxLB9evXi4hIVVWVckyKXE8Wjee38Udw3bq1NgHPyMhQjhnjOVFSUqIcE8b9361bNwEg33zzjbKs0tJS+fHHH5ute2PH7oIFCwSAqFQqyc/PFxGR7OxsZdrly5eLyG/7AYC89957IiJy7dq1ei3/jWkuAX/88ceVz+r+GPf29hYAMmzYMBERcXJyEuD6X/2Mvv76a2XeDRs2tOoaKlK/9f3w4cPN1oGorfEmTOp0HB0dlRss4+LiEBIS0qL5/ud//gfA9RvC/P39MWLECLz//vu4/fbbTc67Z88eAMDw4cOVG74mTZqkfF5QUKD0zQSAiRMnAgB69+6N+Pj4JpcbHx+PyMhIAIC9vT0A4MCBA4iNjUW3bt2gUqnq9W08fvx4k/Uy3uDWvXt33H333bCzs0OfPn0AAJWVlU3G8MEHH2DgwIHK68knn2xy2tDQUBw8eBBPPfUU/Pz8AFzvj7tx40bcddddjcbXUjfWo26ZcV3N1cO4j4Df9k3d7V9QUNDqmHbv3g0AuOeeezB48GClPDo6ut46HR0dMXbsWABAeHi4sk8bW+fN7q8HHnhAGfnioYceAgBcvnwZR48evam6G/tOh4aGKmXG9Rrr/fPPP8PV1RUqlQoPP/wwAODatWvIz8+vt6z77rsPWq0WdnZ2CA4ObrIONxo5ciRUKhXWrFkDjUaDe++9Fy+88ILJG6erq6sBAC4uLg3qZGdnh9LSUuzatQubN2/G5cuX4ebmhtGjRwMAHBwc8MYbb6BPnz5wcHCAvb09vvnmGwCNn1+tZdx2tbW1CA8PV24+NRgMAKDcm2I8DhISEhAUFIRRo0Zh48aN0Gq1rV6ncf/rdDrExsYCqH+tunH/d+nSRbmuGG+ubGsi0uppWnsNrXucGI8JIkvhTZjU6Wg0mno3WObm5jab5Bq9+uqruPvuu7F161YcOnQIO3fuRHZ2NjZu3IjCwsI2jbGlX2i9evWq937nzp1ISUmBiKBHjx4IDQ3F+fPn8cMPPwCA8iVel/FLSK1W13tfN47mvgzLysqUpAEAnJ2dm43Z398f77zzDt555x385z//wVtvvYU//vGPOHfuHLZv346HH364Xv2NMZ89e7bZ5d5Yj7plLalHe3Gr+6utuLu714ujsfX26NEDOp2uwbxdunRpdFl1l9eSOgwbNgz79u3Dxo0bceDAAezfvx/ffPMNVq1ahaKiIvj4+DQ6n5ubGwA0GGVDq9UiMTERW7duRWZmJoqLiwEAEyZMUGKePXs2PvjgAwBAQEAAPDw8cPToUZw6darR88uosWMaaPq4dnBwUH6o1WU859etW4ekpCTk5uaiqKgI27Ztw+eff47c3FxkZWU1GUdb8PT0hJ1d27Tf1d1HJ06cgEajwbVr13D69GkAwB133KFMd+TIkXo3c9b9/x133IFTp04p71tyDT137pzy/7rHIJElsAWcqIV27dqFe++9F8uXL8f27duRnp4O4HqLs/HL4rbbbgOABsNaGVuVcnJylDGHP/74Y+XzmJgYpbULAD755BMA18cq3rFjR5Mx3fgls3v3biVx+f7775Gfn4+pU6feXIVbaOHChZDr3dkgIs2Om75hwwZs2rQJly9fBnC9dSoxMVH53JgYeXl5KWVHjx4FAHz22WdmiP43xn0E/LZv6m7/mJiYVi8zLi4OwPUfRrt27VLKjT/YjOusqanBpk2bAACHDh3CwYMHb3qdTdmyZQsuXrwIEVGOL2dnZ/j7+7d53Y3L69q1K7744gvk5eUhLy8P27ZtQ1paGkaMGNGq5RnPK2P8RgcPHoSnpydeffVVfPnll9i7dy8A4Pz58w1a2esKDAwEAJSUlDT4zDiEaGZmJv7+97/XKwN+a4EeOnQofv75Z+Tm5rao1bmxYzo3N7dBy6tx29XW1uLtt99Wtt3OnTvx8ssvK39J+PbbbzF69Gi89957+Oabb/Dyyy8DuD7MZ2sZ13nkyBGlNbzuterG/d+WLd7Dhw9X/m88B7766ivlGmH83Pjvd999p/yl4dNPPwUA9OzZ86auof/+978BXP+x05ZDXBK1iDX6vRBZw63ehHn33XeLo6Oj+Pv7S3R0tHLzmbe3t9IH0ti31s7OTqKjo2XatGnK8lp7E2ZgYKC4uroqfaYb6wN+Y1/zbdu2KfP36NFDgoODxcPDo0Fd6vYpNmqsn61xm9177703vd3rMvZ7d3R0lLCwMImMjFT6tnp7eys3c50+fVrp4+rh4SGDBg1Spqu7nxrrK97SujXmxhsRXV1dlb7SxhsRRVreB/zGmzBDQkLEx8dHfH19RaTxmzCNx1VTN2E2V6fG9pdxvq5du4qnp2e9mzCfe+65VtW9pX3zf/rpJ3FzcxPg+k2c/fr1E19fX+UcMGrsOG6sXsuWLat3XsTFxcnFixflhRdeEJVKJT4+PhIdHa3crGlvby8//PBDk/vlvffeE6D+KChGly5dUvYZ/tt3vq5JkybVi6Vnz57KOWbqHP3d734nwPWbGIcMGSLdunVTbk41Tnf58mWJiopS+mSHhoZKcHCwch0wnsNarVa6dOkigYGBEhUVpdw0eddddzVZb5HGj93KykrRaDQCXL8JMywsTFmeTqdrcBOmqfPIaNOmTeLv71/vBuHu3buLv7+/TJo0SZlu4sSJyjkSHBysrHvQoEHK/SxlZWXK/nV1da13w27dm45beg0V+W0UlLp994kshS3gRC00YcIEDBgwAL/++iu+//57uLi4YNSoUcjOzlZaXRYvXoyBAwfC0dER+/btw/fffw/g+kOAduzYgaFDh+LatWsoLi5GYGAgXnnlFaxbt05Zx6pVqzBp0iR07doVVVVVeOaZZ5SWnxv/bN+YxMREvP7667j99ttx6dIlBAcH489//rMZtsbNGTduHJ544gkEBQWhoqIChw8fhoeHB0aPHo2tW7cqfwb28PDAhg0bEBQUhAsXLsBgMGD9+vVmj+/zzz/H888/Dz8/Pxw9ehR2dnYYOXIkdu3ahaioqFYvT6fTYc+ePZg0aRI8PT2h1+tRW1uLoUOHArjeAv3Pf/4TM2fOhEajwc8//4yuXbtiwoQJyMvLg7e3d5vVbdasWZg4cSLOnj0LV1dXpKWlYfHixWape2BgIHbv3o3k5GS4uLigqKgINTU1GDJkCN5+++1Wx56amoqxY8fCzc0NP//8M3bv3g2DwYB7770XI0aMgIjg0KFDqK2txV133YVNmzYpfckb89BDD8HZ2RkVFRUN+jc7OztjwoQJyvsbH6r11ltvYdSoUejWrRt+/fVXzJs3T+mPbcqHH36IQYMGQa1Wo7y8HCtWrGjQTcbJyQm5ubmYO3cufH19odfrcfLkSYSFheHFF19EeHi4sk0iIiJw+vRpHD58GJ6enpg8eTIyMzNbFEtdXl5eyMvLw5QpU+Du7o6ffvoJnp6eePTRR7Fr1y5069at1csErnfxOHr0KI4dO6aUVVVV4ejRoygvL1fKMjIysGDBAtxxxx04evQoevbsiaeffhpffvml0tVFq9Vi165dGDNmDFQqFY4fP46oqCh89NFH9e5zac019PPPPwfQ+caCJ9ugEukAnSKJOojS0lJ4enoq/ahPnTqFsLAwnDhxAsnJyTf91DfqvIw/Dl9++eVGn0LYWT3xxBN4//33MWvWLCxbtsza4VAbaek1dP/+/YiOjoanpyeOHTt20z8yiG4WW8CJbMimTZtw++23IzExEQ888AACAwNx4sQJdOvWDS+88IK1wyPqMF5++WV07doVa9asUfo6U/vX0mvo//3f/wEAXnrpJSbfZBUcBYXIhkRERCAwMBB79uzBhQsX4OnpiYkTJ+LFF1+sN9wbEd0ajUaD8+fPWzsMamMtvYauX7/eIt3aiJrCLihERERERBbELihERERERBbEBJyIiIiIyIKYgBMRERERWZDZEvDLly9jwIAB6NevH8LCwpSndBUXFyMuLg46nQ4TJkxATU0NAODKlSuYMGECdDod4uLi6j2hbMmSJdDpdAgKCsLWrVuV8pycHAQFBUGn02Hp0qXmqgoRERERUZsxWwLu5OSE7du348CBAygsLEROTg7y8vIwf/58zJkzB0eOHEH37t2xevVqAMDq1avRvXt3HDlyBHPmzMH8+fMBAEVFRcjMzMThw4eRk5ODJ598EgaDAQaDATNnzkR2djaKioqwYcMGFBUVmas6RERERERtwmwJuEqlUsbWvHr1Kq5evQqVSoXt27dj3LhxAICUlBRs3rwZAJCVlYWUlBQA15+W949//AMigqysLCQnJ8PJyQl9+/aFTqdDfn4+8vPzodPp4OfnB0dHRyQnJyMrK8tc1SEiIiIiahNm7QNuMBgQFRUFLy8vJCYmwt/fH+7u7lCrrw8/7u3trTyOtry8XHkkr1qthpubG06fPl2vvO48TZUTEREREdkysz6Ix97eHoWFhaiursbo0aPx448/mnN1TUpPT0d6ejoA4Mcff0RwcLBZ17d3b8Oy/v3NukoiIiIisiElJSU4depUo59Z5EmY7u7uiI+Px3fffYfq6mrU1tZCrVajrKwMWq0WAKDValFaWgpvb2/U1tbi7Nmz6NGjh1JuVHeepspvNGPGDMyYMQMAEBMTg4KCAnNVFQCgUjUsM/MqiYiIiMiGxMTENPmZ2bqgnDx5EtXV1QCAS5cu4e9//ztCQkIQHx+PTz75BACQkZGBUaNGAQCSkpKQkZEBAPjkk09w3333QaVSISkpCZmZmbhy5QqKi4uh1+sxYMAAxMbGQq/Xo7i4GDU1NcjMzERSUpK5qkNERERE1CbM1gJeUVGBlJQUGAwGXLt2DePHj8fIkSMRGhqK5ORkvPjii7jzzjsxffp0AMD06dMxZcoU6HQ6eHh4IDMzEwAQFhaG8ePHIzQ0FGq1GitXroS9vT0AYMWKFRg2bBgMBgNSU1MRFhZmruoQEREREbUJlYiItYOwJGt1QelcW5mIiIioc2su5+STMImIiIiILIgJOBERERGRBTEBJyIiIiKyICbgREREREQWxASciIiIiMiCmIATEREREVkQE3AiIiIiIgtiAk5EREREZEFMwImIiIiILIgJOBERERGRBTEBJyIiIiKyICbgREREREQWxASciIiIiMiCmIATEREREVkQE3AiIiIiIgtiAk5EREREZEFMwImIiIiILIgJOBERERGRBZktAS8tLUV8fDxCQ0MRFhaGZcuWAQAWLlwIrVaLqKgoREVFYcuWLco8S5YsgU6nQ1BQELZu3aqU5+TkICgoCDqdDkuXLlXKi4uLERcXB51OhwkTJqCmpsZc1SEiIiIiahNmS8DVajXefPNNFBUVIS8vDytXrkRRUREAYM6cOSgsLERhYSFGjBgBACgqKkJmZiYOHz6MnJwcPPnkkzAYDDAYDJg5cyays7NRVFSEDRs2KMuZP38+5syZgyNHjqB79+5YvXq1uapDRERERNQmzJaAazQaREdHAwBcXFwQEhKC8vLyJqfPyspCcnIynJyc0LdvX+h0OuTn5yM/Px86nQ5+fn5wdHREcnIysrKyICLYvn07xo0bBwBISUnB5s2bzVUdIiIiIqI2YZE+4CUlJdi/fz/i4uIAACtWrEBkZCRSU1NRVVUFACgvL4ePj48yj7e3N8rLy5ssP336NNzd3aFWq+uVExERERHZMrMn4OfPn8fYsWPx9ttvw9XVFWlpaTh69CgKCwuh0Wjw7LPPmjsEpKenIyYmBjExMTh58qTZ10dERERE1BSzJuBXr17F2LFjMXnyZIwZMwYA0KtXL9jb28POzg6PPfYY8vPzAQBarRalpaXKvGVlZdBqtU2W9+jRA9XV1aitra1X3pgZM2agoKAABQUF8PT0NFd1iYiIiIhMMlsCLiKYPn06QkJCMHfuXKW8oqJC+f9nn32G8PBwAEBSUhIyMzNx5coVFBcXQ6/XY8CAAYiNjYVer0dxcTFqamqQmZmJpKQkqFQqxMfH45NPPgEAZGRkYNSoUeaqDhERERFRm1Cba8G7du3CX/7yF0RERCAqKgoA8Nprr2HDhg0oLCyESqWCr68v3n//fQBAWFgYxo8fj9DQUKjVaqxcuRL29vYArvcZHzZsGAwGA1JTUxEWFgYAeP3115GcnIwXX3wRd955J6ZPn26u6hARERERtQmViIi1g7CkmJgYFBQUmHUdKlXDss61lYmIiIg6t+ZyTj4Jk4iIiIjIgpiAExERERFZEBNwIiIiIiILYgJORERERGRBTMCJiIiIiCyICTgRERERkQUxASciIiIisiAm4EREREREFsQEnIiIiIjIgpiAExERERFZEBNwIiIiIiILMpmAHz16FFeuXAEA5ObmYvny5aiurjZ7YEREREREHZHJBHzs2LGwt7fHkSNHMGPGDJSWlmLSpEmWiI2IiIiIqMMxmYDb2dlBrVbjs88+w9NPP40//vGPqKiosERsREREREQdjskE3MHBARs2bEBGRgZGjhwJALh69arZAyMiIiIi6ohMJuBr167Fd999hxdeeAF9+/ZFcXExpkyZYonYiIiIiIg6HLWpCSoqKvD666+jS5cuAIC+ffti/vz5Zg+MiIiIiKgjMtkCvm7dOvTr1w8DBw7EvHnz8MUXX6CqqsoSsRERERERdTgmE/CMjAz8/PPP+PTTT+Hj44OZM2fC09PT5IJLS0sRHx+P0NBQhIWFYdmyZQCAM2fOIDExEQEBAUhMTFSSeRHBrFmzoNPpEBkZiX379tWLISAgAAEBAcjIyFDK9+7di4iICOh0OsyaNQsi0uoNQERERERkSSYT8I8++giPP/44xo0bh6+//hpPPfUUvv32W5MLVqvVePPNN1FUVIS8vDysXLkSRUVFWLp0KRISEqDX65GQkIClS5cCALKzs6HX66HX65Geno60tDQA1xP2RYsWYffu3cjPz8eiRYuUpD0tLQ2rVq1S5svJybmVbUFERETtkErV8EVky0z2AZ89ezb8/f3xxBNPID4+Hr6+vi1asEajgUajAQC4uLggJCQE5eXlyMrKQm5uLgAgJSUFQ4YMweuvv46srCxMnToVKpUKAwcORHV1NSoqKpCbm4vExER4eHgAABITE5GTk4MhQ4bg3LlzGDhwIABg6tSp2Lx5M+6///6b2AxERERERJZhsgX81KlTWLNmDS5fvowXXngBAwYMaPUoKCUlJdi/fz/i4uJQWVmpJOa9e/dGZWUlAKC8vBw+Pj7KPN7e3igvL2+23Nvbu0E5EREREZEtM9kCfu7cOfzyyy/497//jZKSEpw9exZ2dibzdsX58+cxduxYvP3223B1da33mUqlgsoCfydKT09Heno6AODkyZNmXx8RERERUVNMZtL33HMPvvjiC0RGRuKvf/0rfvrpp3o3Qjbn6tWrGDt2LCZPnowxY8YAAHr16qU8SbOiogJeXl4AAK1Wi9LSUmXesrIyaLXaZsvLysoalDdmxowZKCgoQEFBQYtuICUiIiIiMheTCfjBgwfx7rvvIikpCe7u7i1esIhg+vTpCAkJwdy5c5XypKQkJYHPyMjAqFGjlPJ169ZBRJCXlwc3NzdoNBoMGzYM27ZtQ1VVFaqqqrBt2zYMGzYMGo0Grq6uyMvLg4hg3ZgbuKQAABilSURBVLp1yrKIiIiIiGyVyS4ohw4dwpQpU3DmzBmICDw9PZGRkYHw8PBm59u1axf+8pe/ICIiAlFRUQCA1157DX/4wx8wfvx4rF69Gn369MHf/vY3AMCIESOwZcsW6HQ63HbbbVi7di0AwMPDAy+99BJiY2MBAAsWLFBuyHz33Xcxbdo0XLp0Cffffz9vwCQiIiIim6cSE4Nn33XXXXj11VcRHx8PAMjNzcXzzz+Pf/3rXxYJsK3FxMSgoKDArOtorFs7hygnIiIyD37vki1qLuc02QXlwoULSvINAEOGDMGFCxfaLjoiIiIiok7EZBcUPz8/vPLKK8rQgx999BH8/PzMHhgRERHRzTI1yBpbyMmaTLaAr1mzBidPnsSYMWMwduxYZVxwIiIiIiJqvWZbwA0GA8aMGYMdO3ZYKh4iIiIiog6t2RZwe3t72NnZ4ezZs5aKh4iIiIioQzPZB7xbt26IiIhAYmIiunbtqpQvX77crIEREREREXVEJhPwMWPGKE+xJCIiIiKiW2MyAU9JSbFEHEREREREnYLJUVCIiIiIiKjtMAEnIiIiIrKgJhNw44N3li1bZrFgiIiIiExRqeq/iNqbJhPwvXv34vjx41izZg2qqqpw5syZei8iIiIiImq9Jm/CfOKJJ5CQkIBjx46hf//+kDrPbFWpVDh27JhFAiQiIiIi6kiabAGfNWsWfvjhB6SmpuLYsWMoLi5WXky+iYiIiIhujslhCP/85z/jwIED+PbbbwEAgwcPRmRkpNkDIyIiIiLqiEyOgrJ8+XJMnjwZJ06cwIkTJzB58mS88847loiNiIiIqH268U5R3jFKdaikbufuRkRGRuK7775THkN/4cIF/O53v8PBgwctEmBbi4mJQUFBgVnX0dj51fxWJiIiopZqizzW7N/LTQXJhKDTaC7nNNkCLiKwt7dX3tvb28NEzk5EREREAFQQqMC8ieozmYA/8sgjiIuLw8KFC7Fw4UIMHDgQ06dPN7ng1NRUeHl5ITw8XClbuHAhtFotoqKiEBUVhS1btiifLVmyBDqdDkFBQdi6datSnpOTg6CgIOh0OixdulQpLy4uRlxcHHQ6HSZMmICampoWV5qIiIiIyFpMJuBz587F2rVr4eHhAQ8PD6xduxazZ882ueBp06YhJyenQfmcOXNQWFiIwsJCjBgxAgBQVFSEzMxMHD58GDk5OXjyySdhMBhgMBgwc+ZMZGdno6ioCBs2bEBRUREAYP78+ZgzZw6OHDmC7t27Y/Xq1a2tOxEREdkAdpOmzsbkKCgAEB0djejo6FYtePDgwSgpKWnRtFlZWUhOToaTkxP69u0LnU6H/Px8AIBOp4Ofnx8AIDk5GVlZWQgJCcH27dvx8ccfAwBSUlKwcOFCpKWltSpGIiIiIiJLM9kC3tZWrFiByMhIpKamoqqqCgBQXl4OHx8fZRpvb2+Ul5c3WX769Gm4u7tDrVbXKyciIiIisnUWTcDT0tJw9OhRFBYWQqPR4Nlnn7XIetPT0xETE4OYmBicPHnSIuskIiIi28VuL2RNzSbgBoMB8fHxbbayXr16wd7eHnZ2dnjssceUbiZarRalpaXKdGVlZdBqtU2W9+jRA9XV1aitra1X3pQZM2agoKAABQUF8PT0bLP6EBERUdtjckwdXbMJuDFZPnv2bJusrKKiQvn/Z599poyQkpSUhMzMTFy5cgXFxcXQ6/UYMGAAYmNjodfrUVxcjJqaGmRmZiIpKQkqlQrx8fH45JNPAAAZGRkYNWpUm8RIRERERGROJm/C7NatGyIiIpCYmKg8jAe4/oTM5kycOBG5ubk4deoUvL29sWjRIuTm5qKwsBAqlQq+vr54//33AQBhYWEYP348QkNDoVarsXLlSmXs8RUrVmDYsGEwGAxITU1FWFgYAOD1119HcnIyXnzxRdx5550tGhqRzOvGVgoOF09E1PFZ4uFzbAWnjsbkkzAzMjIaLU9JSTFLQObGJ2G2HVMXxI5YZyIiqq8tvvNsIcFu8++s/1bK+BAegcpMKyJb1VzOabIFPCUlBZcuXcIvv/yCoKCgNg+OiIiIiKgzMTkKyhdffIGoqCgMHz4cAFBYWIikpCSzB0a2hzfFEBFRW7DF7xNbjIk6LpMJ+MKFC5Gfnw93d3cAQFRUFI4dO2b2wIiIiMj2MFElunUmE3AHBwe4ubnVn8nO4s/vISIiIiLqEEz2AQ8LC8PHH38Mg8EAvV6P5cuX46677rJEbERERNQOdYRRsTpCHch2mWzKfuedd3D48GE4OTlh4sSJcHV1xdtvv22J2IiIiIiIOhyTwxAanTt3DiqVCi4uLuaOyaw4DGHL3WrfvvZYZyIial5n7ffd6u80DkPY6TWXc5psAd+zZw8iIiIQGRmJiIgI9OvXD3v37m3zIImIiIiIOgOTfcCnT5+Od999F4MGDQIA7Ny5E4888ggOHjxo9uCIiIjIujprizeROZlMwO3t7ZXkGwDuueceqNUmZyMiIqJ2iAk3kfk1mUnv27cPAHDvvffi8ccfx8SJE6FSqfDXv/4VQ4YMsVR8REREREQdSpMJ+LPPPlvv/aJFi5T/q/jzmIiIiIjopjSZgO/YscOScRB1GBw7loiIiJpjsjN3dXU11q1bh5KSEtTW1irly5cvN2tg1P51lOEYiYiIiNqSyQR8xIgRGDhwICIiIvgIeiIiIiKiW2QyAb98+TLeeustS8RC1CGxSwoR2TLe1kVkeSabtKdMmYJVq1ahoqICZ86cUV5ERERERNR6JlvAHR0dMW/ePLz66qvK6CcqlQrHjh0ze3BERERERB2NyQT8zTffxJEjR9CzZ09LxEMWxK4RRERERJZnsguKTqfDbbfd1uoFp6amwsvLC+Hh4UrZmTNnkJiYiICAACQmJqKqqgoAICKYNWsWdDodIiMjlYcAAUBGRgYCAgIQEBCAjIwMpXzv3r2IiIiATqfDrFmzIMweb5lKVf9FRERE1/E7ktqSyQS8a9euiIqKwuOPP45Zs2YpL1OmTZuGnJycemVLly5FQkIC9Ho9EhISsHTpUgBAdnY29Ho99Ho90tPTkZaWBuB6wr5o0SLs3r0b+fn5WLRokZK0p6WlYdWqVcp8N66LyFJae1G+cXpeyInIknj9IbI+k11QHnzwQTz44IOtXvDgwYNRUlJSrywrKwu5ubkAgJSUFAwZMgSvv/46srKyMHXqVKhUKgwcOBDV1dWoqKhAbm4uEhMT4eHhAQBITExETk4OhgwZgnPnzmHgwIEAgKlTp2Lz5s24//77Wx0nEREREZElmUzAU1JS2mxllZWV0Gg0AIDevXujsrISAFBeXg4fHx9lOm9vb5SXlzdb7u3t3aC8Kenp6UhPTwcAnDx5ss3qY0vaS39ua8fJhwMRERGRtZlMwPv27auMflLXrY6ColKpGl2uOcyYMQMzZswAAMTExFhknUREREREjTGZgBcUFCj/v3z5MjZu3HjT44D36tULFRUV0Gg0qKiogJeXFwBAq9WitLRUma6srAxarRZarVbpsmIsHzJkCLRaLcrKyhpM35FZu+WYfsM+k0RERHQrTN6E2aNHD+Wl1Woxe/ZsfPXVVze1sqSkJGUkk4yMDIwaNUopX7duHUQEeXl5cHNzg0ajwbBhw7Bt2zZUVVWhqqoK27Ztw7Bhw6DRaODq6oq8vDyICNatW6csq7PgTTSWw21NRLaM1yii9sdkC3jdIQGvXbuGgoIC1NbWmlzwxIkTkZubi1OnTsHb2xuLFi3CH/7wB4wfPx6rV69Gnz598Le//Q0AMGLECGzZskUZ8nDt2rUAAA8PD7z00kuIjY0FACxYsEC5IfPdd9/FtGnTcOnSJdx///28AbOdsoWWfVuIgYiIiDoPlZgYQDs+Pl75v1qthq+vL5577jkEBQWZPThziImJqdetxhzMcaNfW7Rq3BiDLbaUtPV2ag91BkzHyR8FRNSU1l4vbPU62N6YvC4bnx6O6xMKVC2ckTqK5nJOky3gO3bsaPOAyDra40X3VhPR9lhnIqJbweseke0zmYBfuXIFmzZtQklJSb2uJwsWLDBrYESdiakvTLaIExERdRwmE/BRo0bBzc0N/fv3h5OTkyViImoxtvQQERFRe2MyAS8rK+Nj3slmMOG+ztR2aI99yvmQJCIi6ixMDkN411134fvvv7dELERkw24c6szU0GccGo2IiKhxJlvAd+7ciQ8//BB9+/aFk5MTRAQqlQoHDx60RHxEZCG84ZWIiMgyTCbg2dnZloiDCACTOKL2qj10cyIishUmE/A+ffpYIg4isjG28GOotX3diYiI2gOTCTgRtT+tHdbQEqzRQspW2ZbhdiIisiwm4ETUaTDRJCIiW8AEnIioFZjEExHRrWICTkRW0RbdYJgMExFRe8QEnIg6jNYm9eZI4PmjgNoSjyeijokJOBHRf91Mq7wtJP2W0F7jJiKyRUzAiYio1W51pB0m8ETUmTEBJyLq4Nh6TURkW5iAExG1M6YSalt4iBKZB/ctUcfABJyIyIxa21XjZlqnmZS1X/zrBFHnZGeNlfr6+iIiIgJRUVGIiYkBAJw5cwaJiYkICAhAYmIiqqqqAAAiglmzZkGn0yEyMhL79u1TlpORkYGAgAAEBAQgIyPDGlUhImpTKlXDl7nXQbaD+4aoc7BKAg4AO3bsQGFhIQoKCgAAS5cuRUJCAvR6PRISErB06VIAQHZ2NvR6PfR6PdLT05GWlgbgesK+aNEi7N69G/n5+Vi0aJGStBMRdSSdISnrDHUkIjKyWgJ+o6ysLKSkpAAAUlJSsHnzZqV86tSpUKlUGDhwIKqrq1FRUYGtW7ciMTERHh4e6N69OxITE5GTk2PNKhARkZlY4i8DltAR6kBEt84qCbhKpcLQoUPRv39/pKenAwAqKyuh0WgAAL1790ZlZSUAoLy8HD4+Psq83t7eKC8vb7K8o+BFmoisxRLXn456jeuo9aKGuK/pVljlJsydO3dCq9XixIkTSExMRHBwcL3PVSoVVG14NKenpyuJ/smTJ9tsuW2JJy8R0W94TSSijswqLeBarRYA4OXlhdGjRyM/Px+9evVCRUUFAKCiogJeXl7KtKWlpcq8ZWVl0Gq1TZY3ZsaMGSgoKEBBQQE8PT3NVS0iIqJ62EpKRI2xeAJ+4cIF/Prrr8r/t23bhvDwcCQlJSkjmWRkZGDUqFEAgKSkJKxbtw4igry8PLi5uUGj0WDYsGHYtm0bqqqqUFVVhW3btmHYsGGWrk6L8SJMRGRebX2d5XWbiMzF4l1QKisrMXr0aABAbW0tJk2ahOHDhyM2Nhbjx4/H6tWr0adPH/ztb38DAIwYMQJbtmyBTqfDbbfdhrVr1wIAPDw88NJLLyE2NhYAsGDBAnh4eFi6OkRE1E5wzG0ishUqkc51CYqJiVGGPjQXtpQQUUci0j6va619Qqip6Rv7tmyP24XMo8Hx8d+DQ4XrHwhUTUxIHVVzOSefhElERITWP7WUiOhmMQEnIqIOiQkzEdkqm3kQDxERERFRZ8AEnIiIiIjIgtgFhYiIiOgWNbhp1zphUDvBFnAiIiIiIgtiAk5EREREZEFMwImIiIiILIgJOBERERGRBTEBJyIiIiKyII6CQkRERGQpDYZL4XgpnRFbwImIiIiILIgJOBEREZGFqCBQcZTwTo8JOBERERGRBTEBJyIiIiKyICbgREREREQWxFFQiIiIiKyFo6J0SkzAiYiIiGwFE/JOod13QcnJyUFQUBB0Oh2WLl1q7XCIiIiIWszkqCgqVf0XdQjtOgE3GAyYOXMmsrOzUVRUhA0bNqCoqMjaYRERERHdlFYn5EzQ26V2nYDn5+dDp9PBz88Pjo6OSE5ORlZWlrXDIiIiImoTrR433FSCbo6XqXW3JL5Opl0n4OXl5fDx8VHee3t7o7y83IoREREREf1G/ptCt9V7m2QqiW5Jom2NHw6W+mHSiE5xE2Z6ejrS09MBAD/++CNiYmLMur477jgJT09Ps66Dbs7Jk9w3tor7xnbFxPC6Zst47timGPTnvrFhltg3JSUlTX7WrhNwrVaL0tJS5X1ZWRm0Wm2D6WbMmIEZM2ZYLK6YmBgUFBRYbH3Uctw3tov7xrZx/9gu7hvbxX1ju6y9b9p1F5TY2Fjo9XoUFxejpqYGmZmZSEpKsnZYRERERERNatct4Gq1GitWrMCwYcNgMBiQmpqKsLAwa4dFRERERNQk+4ULFy60dhC3IiAgAE8//TSeeeYZDB482NrhKPr372/tEKgJ3De2i/vGtnH/2C7uG9vFfWO7rLlvVCJ8xBIRERERkaW06z7gRERERETtDRPwNpaTk4OgoCDodDosXbrU2uF0aqWlpYiPj0doaCjCwsKwbNkyAMCZM2eQmJiIgIAAJCYmoqqqysqRdl4GgwF33nknRo4cCQAoLi5GXFwcdDodJkyYgJqaGitH2DlVV1dj3LhxCA4ORkhICL777jueNzbiT3/6E8LCwhAeHo6JEyfi8uXLPG+sJDU1FV5eXggPD1fKmjpPRASzZs2CTqdDZGQk9u3bZ62wO4XG9s28efMQHByMyMhIjB49GtXV1cpnS5YsgU6nQ1BQELZu3WqRGJmAtyGDwYCZM2ciOzsbRUVF2LBhA4qKiqwdVqelVqvx5ptvoqioCHl5eVi5ciWKioqwdOlSJCQkQK/XIyEhgT+UrGjZsmUICQlR3s+fPx9z5szBkSNH0L17d6xevdqK0XVezzzzDIYPH44ff/wRBw4cQEhICM8bG1BeXo7ly5ejoKAAhw4dgsFgQGZmJs8bK5k2bRpycnLqlTV1nmRnZ0Ov10Ov1yM9PR1paWnWCLnTaGzfJCYm4tChQzh48CACAwOxZMkSAEBRUREyMzNx+PBh5OTk4Mknn4TBYDB7jEzA21B+fj50Oh38/Pzg6OiI5ORkZGVlWTusTkuj0SA6OhoA4OLigpCQEJSXlyMrKwspKSkAgJSUFGzevNmaYXZaZWVl+Oqrr/Doo48CuN5CtH37dowbNw4A9421nD17Ft988w2mT58OAHB0dIS7uzvPGxtRW1uLS5cuoba2FhcvXoRGo+F5YyWDBw+Gh4dHvbKmzpOsrCxMnToVKpUKAwcORHV1NSoqKiwec2fR2L4ZOnQo1Orrg/8NHDgQZWVlAK7vm+TkZDg5OaFv377Q6XTIz883e4xMwNtQeXk5fHx8lPfe3t4oLy+3YkRkVFJSgv379yMuLg6VlZXQaDQAgN69e6OystLK0XVOs2fPxhtvvAE7u+uXodOnT8Pd3V25QPL8sY7i4mJ4enrikUcewZ133olHH30UFy5c4HljA7RaLZ577jnccccd0Gg0cHNzQ//+/Xne2JCmzhPmB7ZlzZo1uP/++wFYb98wAacO7/z58xg7dizefvttuLq61vtMpVJBpVJZKbLO68svv4SXlxeH57JBtbW12LdvH9LS0rB//3507dq1QXcTnjfWUVVVhaysLBQXF+P48eO4cOFCgz+zk+3geWKbXn31VajVakyePNmqcTABb0NarRalpaXK+7KyMmi1WitGRFevXsXYsWMxefJkjBkzBgDQq1cv5U9/FRUV8PLysmaIndKuXbvw+eefw9fXF8nJydi+fTueeeYZVFdXo7a2FgDPH2vx9vaGt7c34uLiAADjxo3Dvn37eN7YgK+//hp9+/aFp6cnHBwcMGbMGOzatYvnjQ1p6jxhfmAbPvzwQ3z55ZdYv3698uPIWvuGCXgbio2NhV6vR3FxMWpqapCZmYmkpCRrh9VpiQimT5+OkJAQzJ07VylPSkpCRkYGACAjIwOjRo2yVoid1pIlS1BWVoaSkhJkZmbivvvuw/r16xEfH49PPvkEAPeNtfTu3Rs+Pj746aefAAD/+Mc/EBoayvPGBtxxxx3Iy8vDxYsXISLKvuF5YzuaOk+SkpKwbt06iAjy8vLg5uamdFUhy8jJycEbb7yBzz//HLfddptSnpSUhMzMTFy5cgXFxcXQ6/UYMGCA+QMSalNfffWVBAQEiJ+fnyxevNja4XRq3377rQCQiIgI6devn/Tr10+++uorOXXqlNx3332i0+kkISFBTp8+be1QO7UdO3bIAw88ICIiR48eldjYWPH395dx48bJ5cuXrRxd57R//37p37+/REREyKhRo+TMmTM8b2zEggULJCgoSMLCwuThhx+Wy5cv87yxkuTkZOndu7eo1WrRarXywQcfNHmeXLt2TZ588knx8/OT8PBw2bNnj5Wj79ga2zf+/v7i7e2t5AOPP/64Mv3ixYvFz89PAgMDZcuWLRaJkU/CJCIiIiKyIHZBISIiIiKyICbgREREREQWxASciIiIiMiCmIATEREREVkQE3AiIiIiIgtiAk5EREREZEFMwImIiIiILIgJOBERERGRBf0/wKU6pIEmsuc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8" name="AutoShape 6" descr="data:image/png;base64,iVBORw0KGgoAAAANSUhEUgAAAuAAAADYCAYAAACqaFbgAAAABHNCSVQICAgIfAhkiAAAAAlwSFlzAAALEgAACxIB0t1+/AAAADh0RVh0U29mdHdhcmUAbWF0cGxvdGxpYiB2ZXJzaW9uMy4yLjEsIGh0dHA6Ly9tYXRwbG90bGliLm9yZy+j8jraAAAgAElEQVR4nO3de1iUZd4H8O/AcDDlIAo6DSTCcD5ICOJWmsSiZr6YhxQ1xbAsskwtL/fqYPpmae1bm6ZtYWq4meyaJR0E3VbZ0g0RFU3pMCpsgCyeQPOIjL/3D3eeQA4DyhyA7+e65tK55zn87uc0v7m5n/tRiYiAiIiIiIgsws7aARARERERdSZMwImIiIiILIgJOBERERGRBTEBJyIiIiKyICbgREREREQWxASciIiIiMiCmIATNSI3NxcqlQoqlQq5ubnWDodszN69e3H33Xeja9euUKlUePDBB60dErXSf/7zH3Tr1g0uLi6oqqpq8+X7+vpCpVJh2rRpbb7sW8Fj97rJkydDpVLhnXfesXYo1EkxAadOY8iQIVCpVPD19a1XXjfZ/vDDDwEArq6uiIuLQ1xcHFxdXVu8Dlv90rUl27dvR0JCAry8vODs7AyNRoNBgwbhzTfftHZoLTZ9+nT861//goggNjYWQUFB1g6pQ5s2bVqj5+6t+N///V9cuHAB06dPR/fu3dtsubbOksfuN998g5EjR6JXr17KNXbhwoUNprt69SoWLVoEPz8/ODo6wtvbG7Nnz8avv/5ab7ojR45g3Lhx8PDwgLOzM6Kjo7Fhw4abim3evHkAgFdeeQUXLly4qWUQ3Qq1tQMgskXR0dHIy8uzdhitUlNTA0dHR2uH0aw9e/Zg+PDhuHr1Kjw8PBAaGorKykrs2rUL9vb2ePbZZ60dYoscPnwYADB79my89tprVo6GWuvs2bPKj+0pU6ZYNxgLa+tjt7a2Fvb29lCpVA0+27dvH3JychAQEIATJ040uYzU1FR89NFHsLOzQ0BAAI4dO4Zly5ahsLAQ27dvh52dHSoqKnD33XfjxIkTcHV1xe233479+/dj0qRJuHTpElJTU1sVd1RUFMLCwnD48GF8/PHHeOyxx1pdd6JbIkSdxL333isApE+fPvXKd+zYIQAEgKxdu7ZB2Y4dO0RE5D//+Y88/PDDotFoxNHRUTw9PeWee+6Rv/zlL1JcXKxMf+PL6Ntvv5WhQ4eKq6urODo6SmBgoCxevFhqamqUaaqrq2XSpEnStWtX6dWrlyxatEimTp3aIO4+ffoIAHn44Ydl7ty50qNHD4mKihIRkeeee05CQ0PFzc1N1Gq1aDQamTp1qhw/flyZ/+WXX1bi27p1qwQHB0uXLl3koYceknPnzslbb70lGo1GevToIU899ZRcvXq1TfbB/PnzBYDodDq5cuWKUl5eXi7Z2dnK+7Vr1yrxFRcXi4jU28bG/VR3uk2bNkn//v3F2dlZfv/738vx48dl/fr10rdvX3Fzc5NJkybJuXPnmo3v4sWL8vzzz4u/v784ODhI9+7dZeTIkbJ3714RqX9c1H29/PLLTS5Tr9fL5MmTpXfv3uLg4CAajUZmzJihfH769GmZOXOm+Pj4iFqtFk9PT0lOTpYjR44o09zK/jLON3/+fElLSxN3d3dxc3OTmTNn1tsHpup+4/bevHmzDBo0SJydnSUoKEi++OKLevX+6aefZMKECeLp6SkODg6i0+nkjTfeEIPBoExjPI6nTJkiCxYskN69e4u7u7tMnjxZ2VfGaW587dixQ2pra+WFF14Qf39/cXZ2Fnd3d+nXr5/Mnz+/2f38wQcfCADRaDRK2Xfffacse8+ePUr5xo0bBYDY2dnJL7/8IiUlJTJ8+HDx9vYWZ2dncXZ2lrCwMPnTn/4k165da1C3lJQUEWn8+G1sOhGRc+fOyZw5c8TX11ccHBykd+/e8vjjj0tVVVW97fvggw+Kl5eXODo6ikajkYSEBMnJyWm0zqaO3X//+98yZcoU6dWrl6jVarn99tvlsccek8rKSmUZKSkpyrVo7dq14uvrKyqVql5cdZ06dUouXLggv/76a5Pnyt69e5XP3nnnHRER+fzzz+ud1yIiTz/9tAAQFxcXKS8vFxGRsWPHCgDp2bOnciy39BoqIvKHP/xBAMigQYMajZ/InJiAU6dxqwn4mDFjBIB07dpVoqOjpU+fPmJnZyfTp0+X48ePS1xcnDg6OipfCHFxcRIXF6csT61WCwBxd3eXwMBAZfnJyclKLA899JBSHhAQIK6urtK1a9cmE3BHR0dxdHSU8PBwueeee0REJCwsTNzc3CQ8PFyCg4NFpVIJAImNjVXmr5vQubi4SFBQkPI+NDRUunTpIn5+fkpZenp6m+yDefPmKdtw5cqVcvjwYamtrW0w3c0k4F26dKlX3+DgYHFycqq3rZ9//vlm4/v973+vTBscHCwuLi7Ksvfv3y979+6VuLg4ZRqtVitxcXGyatWqRpen1+vF3d1dSeCCg4NFq9Uq+/LSpUsSHh4uAMTe3l5CQ0PF2dlZOYZKS0tF5Nb2l7HMyclJevbsKb6+vkrZvHnzWlz3G7e3g4ODBAQESJcuXZS4Tp8+3aDe7u7uEhkZKXZ2dgJAnnrqKWWdxuPYwcFBXFxcpG/fvg321YMPPig9e/ZUjnfjebV3715Zvny5su0iIyMlMDBQnJycxN/fv9n9/PDDDwsASUpKqlceHBwsAOTZZ59Vyozn/e9//3sREdmzZ48AEG9vb7nzzjvFy8tLiXnFihUN6tbaBPzKlSsSHR2t1DcyMlK5BkRHRys/2I3TdO/eXaKjo0Wr1QoAeeWVVxqtc3PHbmVlpdx+++3KcRIaGioODg7KdejXX38Vkd8ScAcHB7Gzs5PAwEDp1atXkwm4UXMJ+OLFi5XPjI0EBoNBOQ8ee+wxERHR6XQCQIYOHarMu379emXeXbt2iUjLr6EiIp9++qmynS9evNhsHYjaGhNw6jSMCXhzr+YScGOitG7dOmWZJ0+elMLCQuV9Y61ZIiKDBw8WAOLj4yNnzpwRkd9agwHIwYMH5ciRI8p7Y5JSUVGhJDJNJeAHDhwQEVES2QMHDtRrZVy1apWyXGOrat2E7qOPPhIRkbvvvlsp27lzpxgMBmU9EyZMuMWtf93hw4fltttuq7fN3dzc5KGHHpJDhw4p091MAr548WIREZk8eXKDut1zzz0CQPlB1Jjt27cr8/3xj38Ukfrbf8yYMcq0TSUTN3rkkUcEgKjVavnnP/+plBtbldesWaMsa+PGjSIi8v3334u9vb0AkLlz54rIre0v4zRBQUFy/vx5uXbtmowePVoAiLOzs1y4cKHFda+7vY2xZWVlKWXGv2IY6x0YGKi0ZH/00UfKD5FffvlFRH47jl1cXKSsrEwMBoP079+/wb6q2/Ja11NPPSUAJDU1VSm7ePGikow1JSYmRgDIrFmz6pUvWbJEOU+vXbsm586dUxLB9evXi4hIVVWVckyKXE8Wjee38Udw3bq1NgHPyMhQjhnjOVFSUqIcE8b9361bNwEg33zzjbKs0tJS+fHHH5ute2PH7oIFCwSAqFQqyc/PFxGR7OxsZdrly5eLyG/7AYC89957IiJy7dq1ei3/jWkuAX/88ceVz+r+GPf29hYAMmzYMBERcXJyEuD6X/2Mvv76a2XeDRs2tOoaKlK/9f3w4cPN1oGorfEmTOp0HB0dlRss4+LiEBIS0qL5/ud//gfA9RvC/P39MWLECLz//vu4/fbbTc67Z88eAMDw4cOVG74mTZqkfF5QUKD0zQSAiRMnAgB69+6N+Pj4JpcbHx+PyMhIAIC9vT0A4MCBA4iNjUW3bt2gUqnq9W08fvx4k/Uy3uDWvXt33H333bCzs0OfPn0AAJWVlU3G8MEHH2DgwIHK68knn2xy2tDQUBw8eBBPPfUU/Pz8AFzvj7tx40bcddddjcbXUjfWo26ZcV3N1cO4j4Df9k3d7V9QUNDqmHbv3g0AuOeeezB48GClPDo6ut46HR0dMXbsWABAeHi4sk8bW+fN7q8HHnhAGfnioYceAgBcvnwZR48evam6G/tOh4aGKmXG9Rrr/fPPP8PV1RUqlQoPP/wwAODatWvIz8+vt6z77rsPWq0WdnZ2CA4ObrIONxo5ciRUKhXWrFkDjUaDe++9Fy+88ILJG6erq6sBAC4uLg3qZGdnh9LSUuzatQubN2/G5cuX4ebmhtGjRwMAHBwc8MYbb6BPnz5wcHCAvb09vvnmGwCNn1+tZdx2tbW1CA8PV24+NRgMAKDcm2I8DhISEhAUFIRRo0Zh48aN0Gq1rV6ncf/rdDrExsYCqH+tunH/d+nSRbmuGG+ubGsi0uppWnsNrXucGI8JIkvhTZjU6Wg0mno3WObm5jab5Bq9+uqruPvuu7F161YcOnQIO3fuRHZ2NjZu3IjCwsI2jbGlX2i9evWq937nzp1ISUmBiKBHjx4IDQ3F+fPn8cMPPwCA8iVel/FLSK1W13tfN47mvgzLysqUpAEAnJ2dm43Z398f77zzDt555x385z//wVtvvYU//vGPOHfuHLZv346HH364Xv2NMZ89e7bZ5d5Yj7plLalHe3Gr+6utuLu714ujsfX26NEDOp2uwbxdunRpdFl1l9eSOgwbNgz79u3Dxo0bceDAAezfvx/ffPMNVq1ahaKiIvj4+DQ6n5ubGwA0GGVDq9UiMTERW7duRWZmJoqLiwEAEyZMUGKePXs2PvjgAwBAQEAAPDw8cPToUZw6darR88uosWMaaPq4dnBwUH6o1WU859etW4ekpCTk5uaiqKgI27Ztw+eff47c3FxkZWU1GUdb8PT0hJ1d27Tf1d1HJ06cgEajwbVr13D69GkAwB133KFMd+TIkXo3c9b9/x133IFTp04p71tyDT137pzy/7rHIJElsAWcqIV27dqFe++9F8uXL8f27duRnp4O4HqLs/HL4rbbbgOABsNaGVuVcnJylDGHP/74Y+XzmJgYpbULAD755BMA18cq3rFjR5Mx3fgls3v3biVx+f7775Gfn4+pU6feXIVbaOHChZDr3dkgIs2Om75hwwZs2rQJly9fBnC9dSoxMVH53JgYeXl5KWVHjx4FAHz22WdmiP43xn0E/LZv6m7/mJiYVi8zLi4OwPUfRrt27VLKjT/YjOusqanBpk2bAACHDh3CwYMHb3qdTdmyZQsuXrwIEVGOL2dnZ/j7+7d53Y3L69q1K7744gvk5eUhLy8P27ZtQ1paGkaMGNGq5RnPK2P8RgcPHoSnpydeffVVfPnll9i7dy8A4Pz58w1a2esKDAwEAJSUlDT4zDiEaGZmJv7+97/XKwN+a4EeOnQofv75Z+Tm5rao1bmxYzo3N7dBy6tx29XW1uLtt99Wtt3OnTvx8ssvK39J+PbbbzF69Gi89957+Oabb/Dyyy8DuD7MZ2sZ13nkyBGlNbzuterG/d+WLd7Dhw9X/m88B7766ivlGmH83Pjvd999p/yl4dNPPwUA9OzZ86auof/+978BXP+x05ZDXBK1iDX6vRBZw63ehHn33XeLo6Oj+Pv7S3R0tHLzmbe3t9IH0ti31s7OTqKjo2XatGnK8lp7E2ZgYKC4uroqfaYb6wN+Y1/zbdu2KfP36NFDgoODxcPDo0Fd6vYpNmqsn61xm9177703vd3rMvZ7d3R0lLCwMImMjFT6tnp7eys3c50+fVrp4+rh4SGDBg1Spqu7nxrrK97SujXmxhsRXV1dlb7SxhsRRVreB/zGmzBDQkLEx8dHfH19RaTxmzCNx1VTN2E2V6fG9pdxvq5du4qnp2e9mzCfe+65VtW9pX3zf/rpJ3FzcxPg+k2c/fr1E19fX+UcMGrsOG6sXsuWLat3XsTFxcnFixflhRdeEJVKJT4+PhIdHa3crGlvby8//PBDk/vlvffeE6D+KChGly5dUvYZ/tt3vq5JkybVi6Vnz57KOWbqHP3d734nwPWbGIcMGSLdunVTbk41Tnf58mWJiopS+mSHhoZKcHCwch0wnsNarVa6dOkigYGBEhUVpdw0eddddzVZb5HGj93KykrRaDQCXL8JMywsTFmeTqdrcBOmqfPIaNOmTeLv71/vBuHu3buLv7+/TJo0SZlu4sSJyjkSHBysrHvQoEHK/SxlZWXK/nV1da13w27dm45beg0V+W0UlLp994kshS3gRC00YcIEDBgwAL/++iu+//57uLi4YNSoUcjOzlZaXRYvXoyBAwfC0dER+/btw/fffw/g+kOAduzYgaFDh+LatWsoLi5GYGAgXnnlFaxbt05Zx6pVqzBp0iR07doVVVVVeOaZZ5SWnxv/bN+YxMREvP7667j99ttx6dIlBAcH489//rMZtsbNGTduHJ544gkEBQWhoqIChw8fhoeHB0aPHo2tW7cqfwb28PDAhg0bEBQUhAsXLsBgMGD9+vVmj+/zzz/H888/Dz8/Pxw9ehR2dnYYOXIkdu3ahaioqFYvT6fTYc+ePZg0aRI8PT2h1+tRW1uLoUOHArjeAv3Pf/4TM2fOhEajwc8//4yuXbtiwoQJyMvLg7e3d5vVbdasWZg4cSLOnj0LV1dXpKWlYfHixWape2BgIHbv3o3k5GS4uLigqKgINTU1GDJkCN5+++1Wx56amoqxY8fCzc0NP//8M3bv3g2DwYB7770XI0aMgIjg0KFDqK2txV133YVNmzYpfckb89BDD8HZ2RkVFRUN+jc7OztjwoQJyvsbH6r11ltvYdSoUejWrRt+/fVXzJs3T+mPbcqHH36IQYMGQa1Wo7y8HCtWrGjQTcbJyQm5ubmYO3cufH19odfrcfLkSYSFheHFF19EeHi4sk0iIiJw+vRpHD58GJ6enpg8eTIyMzNbFEtdXl5eyMvLw5QpU+Du7o6ffvoJnp6eePTRR7Fr1y5069at1csErnfxOHr0KI4dO6aUVVVV4ejRoygvL1fKMjIysGDBAtxxxx04evQoevbsiaeffhpffvml0tVFq9Vi165dGDNmDFQqFY4fP46oqCh89NFH9e5zac019PPPPwfQ+caCJ9ugEukAnSKJOojS0lJ4enoq/ahPnTqFsLAwnDhxAsnJyTf91DfqvIw/Dl9++eVGn0LYWT3xxBN4//33MWvWLCxbtsza4VAbaek1dP/+/YiOjoanpyeOHTt20z8yiG4WW8CJbMimTZtw++23IzExEQ888AACAwNx4sQJdOvWDS+88IK1wyPqMF5++WV07doVa9asUfo6U/vX0mvo//3f/wEAXnrpJSbfZBUcBYXIhkRERCAwMBB79uzBhQsX4OnpiYkTJ+LFF1+sN9wbEd0ajUaD8+fPWzsMamMtvYauX7/eIt3aiJrCLihERERERBbELihERERERBbEBJyIiIiIyIKYgBMRERERWZDZEvDLly9jwIAB6NevH8LCwpSndBUXFyMuLg46nQ4TJkxATU0NAODKlSuYMGECdDod4uLi6j2hbMmSJdDpdAgKCsLWrVuV8pycHAQFBUGn02Hp0qXmqgoRERERUZsxWwLu5OSE7du348CBAygsLEROTg7y8vIwf/58zJkzB0eOHEH37t2xevVqAMDq1avRvXt3HDlyBHPmzMH8+fMBAEVFRcjMzMThw4eRk5ODJ598EgaDAQaDATNnzkR2djaKioqwYcMGFBUVmas6RERERERtwmwJuEqlUsbWvHr1Kq5evQqVSoXt27dj3LhxAICUlBRs3rwZAJCVlYWUlBQA15+W949//AMigqysLCQnJ8PJyQl9+/aFTqdDfn4+8vPzodPp4OfnB0dHRyQnJyMrK8tc1SEiIiIiahNm7QNuMBgQFRUFLy8vJCYmwt/fH+7u7lCrrw8/7u3trTyOtry8XHkkr1qthpubG06fPl2vvO48TZUTEREREdkysz6Ix97eHoWFhaiursbo0aPx448/mnN1TUpPT0d6ejoA4Mcff0RwcLBZ17d3b8Oy/v3NukoiIiIisiElJSU4depUo59Z5EmY7u7uiI+Px3fffYfq6mrU1tZCrVajrKwMWq0WAKDValFaWgpvb2/U1tbi7Nmz6NGjh1JuVHeepspvNGPGDMyYMQMAEBMTg4KCAnNVFQCgUjUsM/MqiYiIiMiGxMTENPmZ2bqgnDx5EtXV1QCAS5cu4e9//ztCQkIQHx+PTz75BACQkZGBUaNGAQCSkpKQkZEBAPjkk09w3333QaVSISkpCZmZmbhy5QqKi4uh1+sxYMAAxMbGQq/Xo7i4GDU1NcjMzERSUpK5qkNERERE1CbM1gJeUVGBlJQUGAwGXLt2DePHj8fIkSMRGhqK5ORkvPjii7jzzjsxffp0AMD06dMxZcoU6HQ6eHh4IDMzEwAQFhaG8ePHIzQ0FGq1GitXroS9vT0AYMWKFRg2bBgMBgNSU1MRFhZmruoQEREREbUJlYiItYOwJGt1QelcW5mIiIioc2su5+STMImIiIiILIgJOBERERGRBTEBJyIiIiKyICbgREREREQWxASciIiIiMiCmIATEREREVkQE3AiIiIiIgtiAk5EREREZEFMwImIiIiILIgJOBERERGRBTEBJyIiIiKyICbgREREREQWxASciIiIiMiCmIATEREREVkQE3AiIiIiIgtiAk5EREREZEFMwImIiIiILIgJOBERERGRBZktAS8tLUV8fDxCQ0MRFhaGZcuWAQAWLlwIrVaLqKgoREVFYcuWLco8S5YsgU6nQ1BQELZu3aqU5+TkICgoCDqdDkuXLlXKi4uLERcXB51OhwkTJqCmpsZc1SEiIiIiahNmS8DVajXefPNNFBUVIS8vDytXrkRRUREAYM6cOSgsLERhYSFGjBgBACgqKkJmZiYOHz6MnJwcPPnkkzAYDDAYDJg5cyays7NRVFSEDRs2KMuZP38+5syZgyNHjqB79+5YvXq1uapDRERERNQmzJaAazQaREdHAwBcXFwQEhKC8vLyJqfPyspCcnIynJyc0LdvX+h0OuTn5yM/Px86nQ5+fn5wdHREcnIysrKyICLYvn07xo0bBwBISUnB5s2bzVUdIiIiIqI2YZE+4CUlJdi/fz/i4uIAACtWrEBkZCRSU1NRVVUFACgvL4ePj48yj7e3N8rLy5ssP336NNzd3aFWq+uVExERERHZMrMn4OfPn8fYsWPx9ttvw9XVFWlpaTh69CgKCwuh0Wjw7LPPmjsEpKenIyYmBjExMTh58qTZ10dERERE1BSzJuBXr17F2LFjMXnyZIwZMwYA0KtXL9jb28POzg6PPfYY8vPzAQBarRalpaXKvGVlZdBqtU2W9+jRA9XV1aitra1X3pgZM2agoKAABQUF8PT0NFd1iYiIiIhMMlsCLiKYPn06QkJCMHfuXKW8oqJC+f9nn32G8PBwAEBSUhIyMzNx5coVFBcXQ6/XY8CAAYiNjYVer0dxcTFqamqQmZmJpKQkqFQqxMfH45NPPgEAZGRkYNSoUeaqDhERERFRm1Cba8G7du3CX/7yF0RERCAqKgoA8Nprr2HDhg0oLCyESqWCr68v3n//fQBAWFgYxo8fj9DQUKjVaqxcuRL29vYArvcZHzZsGAwGA1JTUxEWFgYAeP3115GcnIwXX3wRd955J6ZPn26u6hARERERtQmViIi1g7CkmJgYFBQUmHUdKlXDss61lYmIiIg6t+ZyTj4Jk4iIiIjIgpiAExERERFZEBNwIiIiIiILYgJORERERGRBTMCJiIiIiCyICTgRERERkQUxASciIiIisiAm4EREREREFsQEnIiIiIjIgpiAExERERFZEBNwIiIiIiILMpmAHz16FFeuXAEA5ObmYvny5aiurjZ7YEREREREHZHJBHzs2LGwt7fHkSNHMGPGDJSWlmLSpEmWiI2IiIiIqMMxmYDb2dlBrVbjs88+w9NPP40//vGPqKiosERsREREREQdjskE3MHBARs2bEBGRgZGjhwJALh69arZAyMiIiIi6ohMJuBr167Fd999hxdeeAF9+/ZFcXExpkyZYonYiIiIiIg6HLWpCSoqKvD666+jS5cuAIC+ffti/vz5Zg+MiIiIiKgjMtkCvm7dOvTr1w8DBw7EvHnz8MUXX6CqqsoSsRERERERdTgmE/CMjAz8/PPP+PTTT+Hj44OZM2fC09PT5IJLS0sRHx+P0NBQhIWFYdmyZQCAM2fOIDExEQEBAUhMTFSSeRHBrFmzoNPpEBkZiX379tWLISAgAAEBAcjIyFDK9+7di4iICOh0OsyaNQsi0uoNQERERERkSSYT8I8++giPP/44xo0bh6+//hpPPfUUvv32W5MLVqvVePPNN1FUVIS8vDysXLkSRUVFWLp0KRISEqDX65GQkIClS5cCALKzs6HX66HX65Geno60tDQA1xP2RYsWYffu3cjPz8eiRYuUpD0tLQ2rVq1S5svJybmVbUFERETtkErV8EVky0z2AZ89ezb8/f3xxBNPID4+Hr6+vi1asEajgUajAQC4uLggJCQE5eXlyMrKQm5uLgAgJSUFQ4YMweuvv46srCxMnToVKpUKAwcORHV1NSoqKpCbm4vExER4eHgAABITE5GTk4MhQ4bg3LlzGDhwIABg6tSp2Lx5M+6///6b2AxERERERJZhsgX81KlTWLNmDS5fvowXXngBAwYMaPUoKCUlJdi/fz/i4uJQWVmpJOa9e/dGZWUlAKC8vBw+Pj7KPN7e3igvL2+23Nvbu0E5EREREZEtM9kCfu7cOfzyyy/497//jZKSEpw9exZ2dibzdsX58+cxduxYvP3223B1da33mUqlgsoCfydKT09Heno6AODkyZNmXx8RERERUVNMZtL33HMPvvjiC0RGRuKvf/0rfvrpp3o3Qjbn6tWrGDt2LCZPnowxY8YAAHr16qU8SbOiogJeXl4AAK1Wi9LSUmXesrIyaLXaZsvLysoalDdmxowZKCgoQEFBQYtuICUiIiIiMheTCfjBgwfx7rvvIikpCe7u7i1esIhg+vTpCAkJwdy5c5XypKQkJYHPyMjAqFGjlPJ169ZBRJCXlwc3NzdoNBoMGzYM27ZtQ1VVFaqqqrBt2zYMGzYMGo0Grq6uyMvLg4hg3ZgbuKQAABilSURBVLp1yrKIiIiIiGyVyS4ohw4dwpQpU3DmzBmICDw9PZGRkYHw8PBm59u1axf+8pe/ICIiAlFRUQCA1157DX/4wx8wfvx4rF69Gn369MHf/vY3AMCIESOwZcsW6HQ63HbbbVi7di0AwMPDAy+99BJiY2MBAAsWLFBuyHz33Xcxbdo0XLp0Cffffz9vwCQiIiIim6cSE4Nn33XXXXj11VcRHx8PAMjNzcXzzz+Pf/3rXxYJsK3FxMSgoKDArOtorFs7hygnIiIyD37vki1qLuc02QXlwoULSvINAEOGDMGFCxfaLjoiIiIiok7EZBcUPz8/vPLKK8rQgx999BH8/PzMHhgRERHRzTI1yBpbyMmaTLaAr1mzBidPnsSYMWMwduxYZVxwIiIiIiJqvWZbwA0GA8aMGYMdO3ZYKh4iIiIiog6t2RZwe3t72NnZ4ezZs5aKh4iIiIioQzPZB7xbt26IiIhAYmIiunbtqpQvX77crIEREREREXVEJhPwMWPGKE+xJCIiIiKiW2MyAU9JSbFEHEREREREnYLJUVCIiIiIiKjtMAEnIiIiIrKgJhNw44N3li1bZrFgiIiIiExRqeq/iNqbJhPwvXv34vjx41izZg2qqqpw5syZei8iIiIiImq9Jm/CfOKJJ5CQkIBjx46hf//+kDrPbFWpVDh27JhFAiQiIiIi6kiabAGfNWsWfvjhB6SmpuLYsWMoLi5WXky+iYiIiIhujslhCP/85z/jwIED+PbbbwEAgwcPRmRkpNkDIyIiIiLqiEyOgrJ8+XJMnjwZJ06cwIkTJzB58mS88847loiNiIiIqH268U5R3jFKdaikbufuRkRGRuK7775THkN/4cIF/O53v8PBgwctEmBbi4mJQUFBgVnX0dj51fxWJiIiopZqizzW7N/LTQXJhKDTaC7nNNkCLiKwt7dX3tvb28NEzk5EREREAFQQqMC8ieozmYA/8sgjiIuLw8KFC7Fw4UIMHDgQ06dPN7ng1NRUeHl5ITw8XClbuHAhtFotoqKiEBUVhS1btiifLVmyBDqdDkFBQdi6datSnpOTg6CgIOh0OixdulQpLy4uRlxcHHQ6HSZMmICampoWV5qIiIiIyFpMJuBz587F2rVr4eHhAQ8PD6xduxazZ882ueBp06YhJyenQfmcOXNQWFiIwsJCjBgxAgBQVFSEzMxMHD58GDk5OXjyySdhMBhgMBgwc+ZMZGdno6ioCBs2bEBRUREAYP78+ZgzZw6OHDmC7t27Y/Xq1a2tOxEREdkAdpOmzsbkKCgAEB0djejo6FYtePDgwSgpKWnRtFlZWUhOToaTkxP69u0LnU6H/Px8AIBOp4Ofnx8AIDk5GVlZWQgJCcH27dvx8ccfAwBSUlKwcOFCpKWltSpGIiIiIiJLM9kC3tZWrFiByMhIpKamoqqqCgBQXl4OHx8fZRpvb2+Ul5c3WX769Gm4u7tDrVbXKyciIiIisnUWTcDT0tJw9OhRFBYWQqPR4Nlnn7XIetPT0xETE4OYmBicPHnSIuskIiIi28VuL2RNzSbgBoMB8fHxbbayXr16wd7eHnZ2dnjssceUbiZarRalpaXKdGVlZdBqtU2W9+jRA9XV1aitra1X3pQZM2agoKAABQUF8PT0bLP6EBERUdtjckwdXbMJuDFZPnv2bJusrKKiQvn/Z599poyQkpSUhMzMTFy5cgXFxcXQ6/UYMGAAYmNjodfrUVxcjJqaGmRmZiIpKQkqlQrx8fH45JNPAAAZGRkYNWpUm8RIRERERGROJm/C7NatGyIiIpCYmKg8jAe4/oTM5kycOBG5ubk4deoUvL29sWjRIuTm5qKwsBAqlQq+vr54//33AQBhYWEYP348QkNDoVarsXLlSmXs8RUrVmDYsGEwGAxITU1FWFgYAOD1119HcnIyXnzxRdx5550tGhqRzOvGVgoOF09E1PFZ4uFzbAWnjsbkkzAzMjIaLU9JSTFLQObGJ2G2HVMXxI5YZyIiqq8tvvNsIcFu8++s/1bK+BAegcpMKyJb1VzOabIFPCUlBZcuXcIvv/yCoKCgNg+OiIiIiKgzMTkKyhdffIGoqCgMHz4cAFBYWIikpCSzB0a2hzfFEBFRW7DF7xNbjIk6LpMJ+MKFC5Gfnw93d3cAQFRUFI4dO2b2wIiIiMj2MFElunUmE3AHBwe4ubnVn8nO4s/vISIiIiLqEEz2AQ8LC8PHH38Mg8EAvV6P5cuX46677rJEbERERNQOdYRRsTpCHch2mWzKfuedd3D48GE4OTlh4sSJcHV1xdtvv22J2IiIiIiIOhyTwxAanTt3DiqVCi4uLuaOyaw4DGHL3WrfvvZYZyIial5n7ffd6u80DkPY6TWXc5psAd+zZw8iIiIQGRmJiIgI9OvXD3v37m3zIImIiIiIOgOTfcCnT5+Od999F4MGDQIA7Ny5E4888ggOHjxo9uCIiIjIujprizeROZlMwO3t7ZXkGwDuueceqNUmZyMiIqJ2iAk3kfk1mUnv27cPAHDvvffi8ccfx8SJE6FSqfDXv/4VQ4YMsVR8REREREQdSpMJ+LPPPlvv/aJFi5T/q/jzmIiIiIjopjSZgO/YscOScRB1GBw7loiIiJpjsjN3dXU11q1bh5KSEtTW1irly5cvN2tg1P51lOEYiYiIiNqSyQR8xIgRGDhwICIiIvgIeiIiIiKiW2QyAb98+TLeeustS8RC1CGxSwoR2TLe1kVkeSabtKdMmYJVq1ahoqICZ86cUV5ERERERNR6JlvAHR0dMW/ePLz66qvK6CcqlQrHjh0ze3BERERERB2NyQT8zTffxJEjR9CzZ09LxEMWxK4RRERERJZnsguKTqfDbbfd1uoFp6amwsvLC+Hh4UrZmTNnkJiYiICAACQmJqKqqgoAICKYNWsWdDodIiMjlYcAAUBGRgYCAgIQEBCAjIwMpXzv3r2IiIiATqfDrFmzIMweb5lKVf9FRERE1/E7ktqSyQS8a9euiIqKwuOPP45Zs2YpL1OmTZuGnJycemVLly5FQkIC9Ho9EhISsHTpUgBAdnY29Ho99Ho90tPTkZaWBuB6wr5o0SLs3r0b+fn5WLRokZK0p6WlYdWqVcp8N66LyFJae1G+cXpeyInIknj9IbI+k11QHnzwQTz44IOtXvDgwYNRUlJSrywrKwu5ubkAgJSUFAwZMgSvv/46srKyMHXqVKhUKgwcOBDV1dWoqKhAbm4uEhMT4eHhAQBITExETk4OhgwZgnPnzmHgwIEAgKlTp2Lz5s24//77Wx0nEREREZElmUzAU1JS2mxllZWV0Gg0AIDevXujsrISAFBeXg4fHx9lOm9vb5SXlzdb7u3t3aC8Kenp6UhPTwcAnDx5ss3qY0vaS39ua8fJhwMRERGRtZlMwPv27auMflLXrY6ColKpGl2uOcyYMQMzZswAAMTExFhknUREREREjTGZgBcUFCj/v3z5MjZu3HjT44D36tULFRUV0Gg0qKiogJeXFwBAq9WitLRUma6srAxarRZarVbpsmIsHzJkCLRaLcrKyhpM35FZu+WYfsM+k0RERHQrTN6E2aNHD+Wl1Woxe/ZsfPXVVze1sqSkJGUkk4yMDIwaNUopX7duHUQEeXl5cHNzg0ajwbBhw7Bt2zZUVVWhqqoK27Ztw7Bhw6DRaODq6oq8vDyICNatW6csq7PgTTSWw21NRLaM1yii9sdkC3jdIQGvXbuGgoIC1NbWmlzwxIkTkZubi1OnTsHb2xuLFi3CH/7wB4wfPx6rV69Gnz598Le//Q0AMGLECGzZskUZ8nDt2rUAAA8PD7z00kuIjY0FACxYsEC5IfPdd9/FtGnTcOnSJdx///28AbOdsoWWfVuIgYiIiDoPlZgYQDs+Pl75v1qthq+vL5577jkEBQWZPThziImJqdetxhzMcaNfW7Rq3BiDLbaUtPV2ag91BkzHyR8FRNSU1l4vbPU62N6YvC4bnx6O6xMKVC2ckTqK5nJOky3gO3bsaPOAyDra40X3VhPR9lhnIqJbweseke0zmYBfuXIFmzZtQklJSb2uJwsWLDBrYESdiakvTLaIExERdRwmE/BRo0bBzc0N/fv3h5OTkyViImoxtvQQERFRe2MyAS8rK+Nj3slmMOG+ztR2aI99yvmQJCIi6ixMDkN411134fvvv7dELERkw24c6szU0GccGo2IiKhxJlvAd+7ciQ8//BB9+/aFk5MTRAQqlQoHDx60RHxEZCG84ZWIiMgyTCbg2dnZloiDCACTOKL2qj10cyIishUmE/A+ffpYIg4isjG28GOotX3diYiI2gOTCTgRtT+tHdbQEqzRQspW2ZbhdiIisiwm4ETUaTDRJCIiW8AEnIioFZjEExHRrWICTkRW0RbdYJgMExFRe8QEnIg6jNYm9eZI4PmjgNoSjyeijokJOBHRf91Mq7wtJP2W0F7jJiKyRUzAiYio1W51pB0m8ETUmTEBJyLq4Nh6TURkW5iAExG1M6YSalt4iBKZB/ctUcfABJyIyIxa21XjZlqnmZS1X/zrBFHnZGeNlfr6+iIiIgJRUVGIiYkBAJw5cwaJiYkICAhAYmIiqqqqAAAiglmzZkGn0yEyMhL79u1TlpORkYGAgAAEBAQgIyPDGlUhImpTKlXDl7nXQbaD+4aoc7BKAg4AO3bsQGFhIQoKCgAAS5cuRUJCAvR6PRISErB06VIAQHZ2NvR6PfR6PdLT05GWlgbgesK+aNEi7N69G/n5+Vi0aJGStBMRdSSdISnrDHUkIjKyWgJ+o6ysLKSkpAAAUlJSsHnzZqV86tSpUKlUGDhwIKqrq1FRUYGtW7ciMTERHh4e6N69OxITE5GTk2PNKhARkZlY4i8DltAR6kBEt84qCbhKpcLQoUPRv39/pKenAwAqKyuh0WgAAL1790ZlZSUAoLy8HD4+Psq83t7eKC8vb7K8o+BFmoisxRLXn456jeuo9aKGuK/pVljlJsydO3dCq9XixIkTSExMRHBwcL3PVSoVVG14NKenpyuJ/smTJ9tsuW2JJy8R0W94TSSijswqLeBarRYA4OXlhdGjRyM/Px+9evVCRUUFAKCiogJeXl7KtKWlpcq8ZWVl0Gq1TZY3ZsaMGSgoKEBBQQE8PT3NVS0iIqJ62EpKRI2xeAJ+4cIF/Prrr8r/t23bhvDwcCQlJSkjmWRkZGDUqFEAgKSkJKxbtw4igry8PLi5uUGj0WDYsGHYtm0bqqqqUFVVhW3btmHYsGGWrk6L8SJMRGRebX2d5XWbiMzF4l1QKisrMXr0aABAbW0tJk2ahOHDhyM2Nhbjx4/H6tWr0adPH/ztb38DAIwYMQJbtmyBTqfDbbfdhrVr1wIAPDw88NJLLyE2NhYAsGDBAnh4eFi6OkRE1E5wzG0ishUqkc51CYqJiVGGPjQXtpQQUUci0j6va619Qqip6Rv7tmyP24XMo8Hx8d+DQ4XrHwhUTUxIHVVzOSefhElERITWP7WUiOhmMQEnIqIOiQkzEdkqm3kQDxERERFRZ8AEnIiIiIjIgtgFhYiIiOgWNbhp1zphUDvBFnAiIiIiIgtiAk5EREREZEFMwImIiIiILIgJOBERERGRBTEBJyIiIiKyII6CQkRERGQpDYZL4XgpnRFbwImIiIiILIgJOBEREZGFqCBQcZTwTo8JOBERERGRBTEBJyIiIiKyICbgREREREQWxFFQiIiIiKyFo6J0SkzAiYiIiGwFE/JOod13QcnJyUFQUBB0Oh2WLl1q7XCIiIiIWszkqCgqVf0XdQjtOgE3GAyYOXMmsrOzUVRUhA0bNqCoqMjaYRERERHdlFYn5EzQ26V2nYDn5+dDp9PBz88Pjo6OSE5ORlZWlrXDIiIiImoTrR433FSCbo6XqXW3JL5Opl0n4OXl5fDx8VHee3t7o7y83IoREREREf1G/ptCt9V7m2QqiW5Jom2NHw6W+mHSiE5xE2Z6ejrS09MBAD/++CNiYmLMur477jgJT09Ps66Dbs7Jk9w3tor7xnbFxPC6Zst47timGPTnvrFhltg3JSUlTX7WrhNwrVaL0tJS5X1ZWRm0Wm2D6WbMmIEZM2ZYLK6YmBgUFBRYbH3Uctw3tov7xrZx/9gu7hvbxX1ju6y9b9p1F5TY2Fjo9XoUFxejpqYGmZmZSEpKsnZYRERERERNatct4Gq1GitWrMCwYcNgMBiQmpqKsLAwa4dFRERERNQk+4ULFy60dhC3IiAgAE8//TSeeeYZDB482NrhKPr372/tEKgJ3De2i/vGtnH/2C7uG9vFfWO7rLlvVCJ8xBIRERERkaW06z7gRERERETtDRPwNpaTk4OgoCDodDosXbrU2uF0aqWlpYiPj0doaCjCwsKwbNkyAMCZM2eQmJiIgIAAJCYmoqqqysqRdl4GgwF33nknRo4cCQAoLi5GXFwcdDodJkyYgJqaGitH2DlVV1dj3LhxCA4ORkhICL777jueNzbiT3/6E8LCwhAeHo6JEyfi8uXLPG+sJDU1FV5eXggPD1fKmjpPRASzZs2CTqdDZGQk9u3bZ62wO4XG9s28efMQHByMyMhIjB49GtXV1cpnS5YsgU6nQ1BQELZu3WqRGJmAtyGDwYCZM2ciOzsbRUVF2LBhA4qKiqwdVqelVqvx5ptvoqioCHl5eVi5ciWKioqwdOlSJCQkQK/XIyEhgT+UrGjZsmUICQlR3s+fPx9z5szBkSNH0L17d6xevdqK0XVezzzzDIYPH44ff/wRBw4cQEhICM8bG1BeXo7ly5ejoKAAhw4dgsFgQGZmJs8bK5k2bRpycnLqlTV1nmRnZ0Ov10Ov1yM9PR1paWnWCLnTaGzfJCYm4tChQzh48CACAwOxZMkSAEBRUREyMzNx+PBh5OTk4Mknn4TBYDB7jEzA21B+fj50Oh38/Pzg6OiI5ORkZGVlWTusTkuj0SA6OhoA4OLigpCQEJSXlyMrKwspKSkAgJSUFGzevNmaYXZaZWVl+Oqrr/Doo48CuN5CtH37dowbNw4A9421nD17Ft988w2mT58OAHB0dIS7uzvPGxtRW1uLS5cuoba2FhcvXoRGo+F5YyWDBw+Gh4dHvbKmzpOsrCxMnToVKpUKAwcORHV1NSoqKiwec2fR2L4ZOnQo1Orrg/8NHDgQZWVlAK7vm+TkZDg5OaFv377Q6XTIz883e4xMwNtQeXk5fHx8lPfe3t4oLy+3YkRkVFJSgv379yMuLg6VlZXQaDQAgN69e6OystLK0XVOs2fPxhtvvAE7u+uXodOnT8Pd3V25QPL8sY7i4mJ4enrikUcewZ133olHH30UFy5c4HljA7RaLZ577jnccccd0Gg0cHNzQ//+/Xne2JCmzhPmB7ZlzZo1uP/++wFYb98wAacO7/z58xg7dizefvttuLq61vtMpVJBpVJZKbLO68svv4SXlxeH57JBtbW12LdvH9LS0rB//3507dq1QXcTnjfWUVVVhaysLBQXF+P48eO4cOFCgz+zk+3geWKbXn31VajVakyePNmqcTABb0NarRalpaXK+7KyMmi1WitGRFevXsXYsWMxefJkjBkzBgDQq1cv5U9/FRUV8PLysmaIndKuXbvw+eefw9fXF8nJydi+fTueeeYZVFdXo7a2FgDPH2vx9vaGt7c34uLiAADjxo3Dvn37eN7YgK+//hp9+/aFp6cnHBwcMGbMGOzatYvnjQ1p6jxhfmAbPvzwQ3z55ZdYv3698uPIWvuGCXgbio2NhV6vR3FxMWpqapCZmYmkpCRrh9VpiQimT5+OkJAQzJ07VylPSkpCRkYGACAjIwOjRo2yVoid1pIlS1BWVoaSkhJkZmbivvvuw/r16xEfH49PPvkEAPeNtfTu3Rs+Pj746aefAAD/+Mc/EBoayvPGBtxxxx3Iy8vDxYsXISLKvuF5YzuaOk+SkpKwbt06iAjy8vLg5uamdFUhy8jJycEbb7yBzz//HLfddptSnpSUhMzMTFy5cgXFxcXQ6/UYMGCA+QMSalNfffWVBAQEiJ+fnyxevNja4XRq3377rQCQiIgI6devn/Tr10+++uorOXXqlNx3332i0+kkISFBTp8+be1QO7UdO3bIAw88ICIiR48eldjYWPH395dx48bJ5cuXrRxd57R//37p37+/REREyKhRo+TMmTM8b2zEggULJCgoSMLCwuThhx+Wy5cv87yxkuTkZOndu7eo1WrRarXywQcfNHmeXLt2TZ588knx8/OT8PBw2bNnj5Wj79ga2zf+/v7i7e2t5AOPP/64Mv3ixYvFz89PAgMDZcuWLRaJkU/CJCIiIiKyIHZBISIiIiKyICbgREREREQWxASciIiIiMiCmIATEREREVkQE3AiIiIiIgtiAk5EREREZEFMwImIiIiILIgJOBERERGRBf0/wKU6pIEmsuc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157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29" y="3789040"/>
            <a:ext cx="7991842" cy="2345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Rectangle 45"/>
          <p:cNvSpPr/>
          <p:nvPr/>
        </p:nvSpPr>
        <p:spPr>
          <a:xfrm rot="16200000">
            <a:off x="221767" y="1435978"/>
            <a:ext cx="1126039" cy="413233"/>
          </a:xfrm>
          <a:prstGeom prst="rect">
            <a:avLst/>
          </a:prstGeom>
          <a:solidFill>
            <a:srgbClr val="FFFFB3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smtClean="0">
                <a:solidFill>
                  <a:schemeClr val="tx1"/>
                </a:solidFill>
                <a:latin typeface="+mj-lt"/>
                <a:ea typeface="Yu Gothic UI" panose="020B0500000000000000" pitchFamily="34" charset="-128"/>
              </a:rPr>
              <a:t>Sous-colonnes</a:t>
            </a:r>
            <a:endParaRPr lang="fr-FR" sz="1200">
              <a:solidFill>
                <a:schemeClr val="tx1"/>
              </a:solidFill>
              <a:latin typeface="+mj-lt"/>
              <a:ea typeface="Yu Gothic UI" panose="020B0500000000000000" pitchFamily="34" charset="-128"/>
            </a:endParaRPr>
          </a:p>
        </p:txBody>
      </p:sp>
      <p:pic>
        <p:nvPicPr>
          <p:cNvPr id="6158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6536" y="1315621"/>
            <a:ext cx="4679162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ZoneTexte 43"/>
          <p:cNvSpPr txBox="1"/>
          <p:nvPr/>
        </p:nvSpPr>
        <p:spPr>
          <a:xfrm>
            <a:off x="128466" y="202094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smtClean="0"/>
              <a:t>1</a:t>
            </a:r>
            <a:endParaRPr lang="fr-FR" b="1"/>
          </a:p>
        </p:txBody>
      </p:sp>
      <p:sp>
        <p:nvSpPr>
          <p:cNvPr id="52" name="ZoneTexte 51"/>
          <p:cNvSpPr txBox="1"/>
          <p:nvPr/>
        </p:nvSpPr>
        <p:spPr>
          <a:xfrm>
            <a:off x="167829" y="92582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/>
              <a:t>2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52269" y="55691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smtClean="0"/>
              <a:t>3</a:t>
            </a:r>
            <a:endParaRPr lang="fr-FR" b="1"/>
          </a:p>
        </p:txBody>
      </p:sp>
      <p:sp>
        <p:nvSpPr>
          <p:cNvPr id="45" name="Flèche courbée vers la droite 44"/>
          <p:cNvSpPr/>
          <p:nvPr/>
        </p:nvSpPr>
        <p:spPr>
          <a:xfrm flipV="1">
            <a:off x="385055" y="1984018"/>
            <a:ext cx="370521" cy="406261"/>
          </a:xfrm>
          <a:prstGeom prst="curvedRightArrow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 rot="16200000">
            <a:off x="162877" y="2620906"/>
            <a:ext cx="1243819" cy="413233"/>
          </a:xfrm>
          <a:prstGeom prst="rect">
            <a:avLst/>
          </a:prstGeom>
          <a:solidFill>
            <a:srgbClr val="FFFFD5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smtClean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Sous-sous-colonnes</a:t>
            </a:r>
            <a:endParaRPr lang="fr-FR" sz="1200">
              <a:solidFill>
                <a:schemeClr val="tx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991403" y="1079577"/>
            <a:ext cx="1175409" cy="1126954"/>
            <a:chOff x="9036498" y="3678955"/>
            <a:chExt cx="1812622" cy="2559236"/>
          </a:xfrm>
        </p:grpSpPr>
        <p:sp>
          <p:nvSpPr>
            <p:cNvPr id="26" name="Rectangle 25"/>
            <p:cNvSpPr/>
            <p:nvPr/>
          </p:nvSpPr>
          <p:spPr>
            <a:xfrm rot="16200000">
              <a:off x="8437192" y="4729718"/>
              <a:ext cx="2558354" cy="456833"/>
            </a:xfrm>
            <a:prstGeom prst="rect">
              <a:avLst/>
            </a:prstGeom>
            <a:solidFill>
              <a:srgbClr val="FFFFB3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err="1" smtClean="0">
                  <a:solidFill>
                    <a:schemeClr val="tx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cholesterol</a:t>
              </a:r>
              <a:endParaRPr lang="fr-FR" sz="120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 rot="16200000">
              <a:off x="7983049" y="4732404"/>
              <a:ext cx="2558354" cy="451456"/>
            </a:xfrm>
            <a:prstGeom prst="rect">
              <a:avLst/>
            </a:prstGeom>
            <a:solidFill>
              <a:srgbClr val="FFFFB3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err="1" smtClean="0">
                  <a:solidFill>
                    <a:schemeClr val="tx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saturated</a:t>
              </a:r>
              <a:r>
                <a:rPr lang="fr-FR" sz="1200" smtClean="0">
                  <a:solidFill>
                    <a:schemeClr val="tx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 fat</a:t>
              </a:r>
              <a:endParaRPr lang="fr-FR" sz="120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rot="16200000">
              <a:off x="9341525" y="4730596"/>
              <a:ext cx="2558357" cy="456833"/>
            </a:xfrm>
            <a:prstGeom prst="rect">
              <a:avLst/>
            </a:prstGeom>
            <a:solidFill>
              <a:srgbClr val="FFFFB3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err="1" smtClean="0">
                  <a:solidFill>
                    <a:schemeClr val="tx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trans</a:t>
              </a:r>
              <a:r>
                <a:rPr lang="fr-FR" sz="1200" smtClean="0">
                  <a:solidFill>
                    <a:schemeClr val="tx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 fat</a:t>
              </a:r>
              <a:endParaRPr lang="fr-FR" sz="120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rot="16200000">
              <a:off x="8887380" y="4733282"/>
              <a:ext cx="2558354" cy="451456"/>
            </a:xfrm>
            <a:prstGeom prst="rect">
              <a:avLst/>
            </a:prstGeom>
            <a:solidFill>
              <a:srgbClr val="FFFFB3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smtClean="0">
                  <a:solidFill>
                    <a:schemeClr val="tx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… </a:t>
              </a:r>
              <a:endParaRPr lang="fr-FR" sz="120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sp>
        <p:nvSpPr>
          <p:cNvPr id="57" name="ZoneTexte 56"/>
          <p:cNvSpPr txBox="1"/>
          <p:nvPr/>
        </p:nvSpPr>
        <p:spPr>
          <a:xfrm>
            <a:off x="3810956" y="4271332"/>
            <a:ext cx="4440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u="sng" smtClean="0">
                <a:solidFill>
                  <a:srgbClr val="FF0000"/>
                </a:solidFill>
                <a:ea typeface="Yu Gothic Light" panose="020B0300000000000000" pitchFamily="34" charset="-128"/>
              </a:rPr>
              <a:t>Etape 3 </a:t>
            </a:r>
            <a:r>
              <a:rPr lang="fr-FR" sz="1400" smtClean="0">
                <a:solidFill>
                  <a:srgbClr val="FF0000"/>
                </a:solidFill>
                <a:ea typeface="Yu Gothic Light" panose="020B0300000000000000" pitchFamily="34" charset="-128"/>
              </a:rPr>
              <a:t>: fat, </a:t>
            </a:r>
            <a:r>
              <a:rPr lang="fr-FR" sz="1400">
                <a:solidFill>
                  <a:srgbClr val="FF0000"/>
                </a:solidFill>
                <a:ea typeface="Yu Gothic Light" panose="020B0300000000000000" pitchFamily="34" charset="-128"/>
              </a:rPr>
              <a:t>proteins</a:t>
            </a:r>
            <a:r>
              <a:rPr lang="fr-FR" sz="1400" smtClean="0">
                <a:solidFill>
                  <a:srgbClr val="FF0000"/>
                </a:solidFill>
                <a:ea typeface="Yu Gothic Light" panose="020B0300000000000000" pitchFamily="34" charset="-128"/>
              </a:rPr>
              <a:t>, salt, carbohydrates</a:t>
            </a:r>
            <a:r>
              <a:rPr lang="fr-FR" sz="1400" b="1" smtClean="0">
                <a:solidFill>
                  <a:srgbClr val="FF0000"/>
                </a:solidFill>
                <a:ea typeface="Yu Gothic Light" panose="020B0300000000000000" pitchFamily="34" charset="-128"/>
              </a:rPr>
              <a:t> -&gt; NaN</a:t>
            </a:r>
            <a:endParaRPr lang="fr-FR" sz="1400" b="1">
              <a:solidFill>
                <a:srgbClr val="FF0000"/>
              </a:solidFill>
              <a:ea typeface="Yu Gothic Light" panose="020B0300000000000000" pitchFamily="34" charset="-128"/>
            </a:endParaRPr>
          </a:p>
        </p:txBody>
      </p:sp>
      <p:sp>
        <p:nvSpPr>
          <p:cNvPr id="51" name="Accolade ouvrante 50"/>
          <p:cNvSpPr/>
          <p:nvPr/>
        </p:nvSpPr>
        <p:spPr>
          <a:xfrm rot="5400000">
            <a:off x="7408874" y="3986605"/>
            <a:ext cx="249746" cy="1434754"/>
          </a:xfrm>
          <a:prstGeom prst="leftBrace">
            <a:avLst>
              <a:gd name="adj1" fmla="val 4810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5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764704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Nettoyage</a:t>
            </a:r>
            <a:br>
              <a:rPr lang="fr-FR" b="1" smtClean="0"/>
            </a:br>
            <a:r>
              <a:rPr lang="fr-FR" sz="1000" b="1" smtClean="0"/>
              <a:t> </a:t>
            </a:r>
            <a:r>
              <a:rPr lang="fr-FR" sz="1000" b="1"/>
              <a:t/>
            </a:r>
            <a:br>
              <a:rPr lang="fr-FR" sz="1000" b="1"/>
            </a:br>
            <a:r>
              <a:rPr lang="fr-FR" sz="31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2</a:t>
            </a: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. Valeurs aberrantes</a:t>
            </a:r>
            <a:r>
              <a:rPr lang="fr-FR" sz="3100" b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/>
            </a:r>
            <a:br>
              <a:rPr lang="fr-FR" sz="3100" b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</a:br>
            <a:r>
              <a:rPr lang="fr-FR" sz="27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énergies pour 100g</a:t>
            </a:r>
            <a:endParaRPr lang="fr-FR" sz="32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9</a:t>
            </a:fld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6489197" y="2681286"/>
            <a:ext cx="15180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Calcul valeur théorique</a:t>
            </a:r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544" y="3131676"/>
            <a:ext cx="6048672" cy="175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e 7"/>
          <p:cNvGrpSpPr/>
          <p:nvPr/>
        </p:nvGrpSpPr>
        <p:grpSpPr>
          <a:xfrm>
            <a:off x="763683" y="3284984"/>
            <a:ext cx="4816429" cy="2638566"/>
            <a:chOff x="467543" y="2480208"/>
            <a:chExt cx="4816429" cy="2638566"/>
          </a:xfrm>
        </p:grpSpPr>
        <p:grpSp>
          <p:nvGrpSpPr>
            <p:cNvPr id="7" name="Groupe 6"/>
            <p:cNvGrpSpPr/>
            <p:nvPr/>
          </p:nvGrpSpPr>
          <p:grpSpPr>
            <a:xfrm>
              <a:off x="467543" y="2480208"/>
              <a:ext cx="4816429" cy="2197226"/>
              <a:chOff x="467543" y="2480208"/>
              <a:chExt cx="4816429" cy="2197226"/>
            </a:xfrm>
          </p:grpSpPr>
          <p:pic>
            <p:nvPicPr>
              <p:cNvPr id="7171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543" y="3853106"/>
                <a:ext cx="4816429" cy="8243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172" name="Picture 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543" y="2480208"/>
                <a:ext cx="4816429" cy="13807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8" name="Rectangle 17"/>
            <p:cNvSpPr/>
            <p:nvPr/>
          </p:nvSpPr>
          <p:spPr>
            <a:xfrm>
              <a:off x="467543" y="4749442"/>
              <a:ext cx="396044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mtClean="0"/>
                <a:t>Unité erronée et nombreux outliers</a:t>
              </a:r>
              <a:endParaRPr lang="fr-FR"/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763683" y="692696"/>
            <a:ext cx="4401514" cy="2340768"/>
            <a:chOff x="478508" y="908720"/>
            <a:chExt cx="4401514" cy="2340768"/>
          </a:xfrm>
        </p:grpSpPr>
        <p:pic>
          <p:nvPicPr>
            <p:cNvPr id="717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526" y="908720"/>
              <a:ext cx="3597648" cy="1962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478508" y="2880156"/>
              <a:ext cx="44015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mtClean="0"/>
                <a:t>3 colonnes ‘</a:t>
              </a:r>
              <a:r>
                <a:rPr lang="fr-FR" err="1" smtClean="0"/>
                <a:t>energy</a:t>
              </a:r>
              <a:r>
                <a:rPr lang="fr-FR" smtClean="0"/>
                <a:t>’ | 6 cas de figure</a:t>
              </a:r>
              <a:endParaRPr lang="fr-FR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6550267" y="3861048"/>
            <a:ext cx="148007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mtClean="0">
                <a:ea typeface="Yu Gothic Light" panose="020B0300000000000000" pitchFamily="34" charset="-128"/>
              </a:rPr>
              <a:t>Unité </a:t>
            </a:r>
            <a:r>
              <a:rPr lang="fr-FR">
                <a:ea typeface="Yu Gothic Light" panose="020B0300000000000000" pitchFamily="34" charset="-128"/>
              </a:rPr>
              <a:t>la plus probable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390202" y="5374957"/>
            <a:ext cx="1800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Classification</a:t>
            </a:r>
          </a:p>
          <a:p>
            <a:pPr algn="ctr"/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knn</a:t>
            </a:r>
            <a:endParaRPr lang="fr-FR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14" name="Flèche vers le bas 13"/>
          <p:cNvSpPr/>
          <p:nvPr/>
        </p:nvSpPr>
        <p:spPr>
          <a:xfrm>
            <a:off x="7092280" y="3394972"/>
            <a:ext cx="396044" cy="369332"/>
          </a:xfrm>
          <a:prstGeom prst="downArrow">
            <a:avLst/>
          </a:prstGeom>
          <a:solidFill>
            <a:srgbClr val="FFFF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Flèche vers le bas 24"/>
          <p:cNvSpPr/>
          <p:nvPr/>
        </p:nvSpPr>
        <p:spPr>
          <a:xfrm flipV="1">
            <a:off x="7092280" y="4902542"/>
            <a:ext cx="396044" cy="369332"/>
          </a:xfrm>
          <a:prstGeom prst="downArrow">
            <a:avLst/>
          </a:prstGeom>
          <a:solidFill>
            <a:srgbClr val="FFFF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968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nalisé 1">
      <a:majorFont>
        <a:latin typeface="Yu Gothic UI Semibold"/>
        <a:ea typeface=""/>
        <a:cs typeface=""/>
      </a:majorFont>
      <a:minorFont>
        <a:latin typeface="Yu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12780</TotalTime>
  <Words>1217</Words>
  <Application>Microsoft Office PowerPoint</Application>
  <PresentationFormat>Affichage à l'écran (4:3)</PresentationFormat>
  <Paragraphs>434</Paragraphs>
  <Slides>29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0" baseType="lpstr">
      <vt:lpstr>Thème Office</vt:lpstr>
      <vt:lpstr>Concevez une application au service de la santé publique Projet 3</vt:lpstr>
      <vt:lpstr>La Base de donnée OpenFoodFacts</vt:lpstr>
      <vt:lpstr>Une application pour la santé</vt:lpstr>
      <vt:lpstr>Cahier des charges</vt:lpstr>
      <vt:lpstr>Le jeu de données</vt:lpstr>
      <vt:lpstr>Nettoyage 0. Les étapes suivies</vt:lpstr>
      <vt:lpstr>Nettoyage 1. Sélection des variables</vt:lpstr>
      <vt:lpstr>Nettoyage    2. Valeurs aberrantes teneurs pour 100g</vt:lpstr>
      <vt:lpstr>Nettoyage   2. Valeurs aberrantes énergies pour 100g</vt:lpstr>
      <vt:lpstr>Nettoyage   2. Valeurs aberrantes autres</vt:lpstr>
      <vt:lpstr>Nettoyage   3. Doublons 4. Non-utilisables</vt:lpstr>
      <vt:lpstr>Nettoyage      5. Imputations </vt:lpstr>
      <vt:lpstr>La base de données nettoyée</vt:lpstr>
      <vt:lpstr>Plan d’exploration</vt:lpstr>
      <vt:lpstr>Analyse univariée   variables quantitatives</vt:lpstr>
      <vt:lpstr>Analyse univariée   variables catégorielles</vt:lpstr>
      <vt:lpstr>Analyse temporelle</vt:lpstr>
      <vt:lpstr>Analyse bivariée   Corrélations</vt:lpstr>
      <vt:lpstr>Analyse bivariée   Corrélations</vt:lpstr>
      <vt:lpstr>Analyse bivariée   Corrélations</vt:lpstr>
      <vt:lpstr>Analyse bivariée   catégories</vt:lpstr>
      <vt:lpstr>Analyse bivariée   comparaison de catégories</vt:lpstr>
      <vt:lpstr>Analyse bivariée   catégories</vt:lpstr>
      <vt:lpstr>Analyse bivariée   nutrigrade vs. énergie</vt:lpstr>
      <vt:lpstr>Analyse bivariée   classement des marques</vt:lpstr>
      <vt:lpstr>Analyse multivariée</vt:lpstr>
      <vt:lpstr>Analyse multivariée</vt:lpstr>
      <vt:lpstr>Analyse multivariée</vt:lpstr>
      <vt:lpstr>Conclusions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Concevez une application au service de la santé publique Parcours Data Scientist - Projet 3</dc:title>
  <dc:creator>Maryse</dc:creator>
  <cp:lastModifiedBy>Maryse</cp:lastModifiedBy>
  <cp:revision>121</cp:revision>
  <dcterms:created xsi:type="dcterms:W3CDTF">2020-05-18T10:09:28Z</dcterms:created>
  <dcterms:modified xsi:type="dcterms:W3CDTF">2020-06-21T19:27:28Z</dcterms:modified>
</cp:coreProperties>
</file>